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1" r:id="rId17"/>
    <p:sldId id="271" r:id="rId18"/>
    <p:sldId id="272" r:id="rId19"/>
    <p:sldId id="273" r:id="rId20"/>
    <p:sldId id="274" r:id="rId21"/>
    <p:sldId id="275" r:id="rId22"/>
    <p:sldId id="292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2192000" cy="6858000"/>
  <p:notesSz cx="6858000" cy="12192000"/>
  <p:embeddedFontLst>
    <p:embeddedFont>
      <p:font typeface="Noto Sans SC" panose="020B0200000000000000" pitchFamily="34" charset="-128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7" autoAdjust="0"/>
  </p:normalViewPr>
  <p:slideViewPr>
    <p:cSldViewPr snapToGrid="0" snapToObjects="1">
      <p:cViewPr varScale="1">
        <p:scale>
          <a:sx n="73" d="100"/>
          <a:sy n="73" d="100"/>
        </p:scale>
        <p:origin x="381" y="42"/>
      </p:cViewPr>
      <p:guideLst/>
    </p:cSldViewPr>
  </p:slideViewPr>
  <p:notesTextViewPr>
    <p:cViewPr>
      <p:scale>
        <a:sx n="1" d="1"/>
        <a:sy n="1" d="1"/>
      </p:scale>
      <p:origin x="0" y="-15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09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备注：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PowerPoint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动画或在线工具（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algorithm-visualizer.org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）做可视化。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页可发纸质卡片让学员手动排序，增加互动。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5836-BF06-2F9A-FD77-D9CF5EDB5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A78D2-E259-04CF-63BB-416E0FFB4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B166A1-65FD-FA66-ACB5-A203B65EA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6E54B-9AF0-27FC-785F-1F3F70D0E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83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BA14-75B4-F41C-69BF-F450F9F7B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B48E8-C9C1-13C5-9DC6-F1AAFC913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892D88-EC2D-9389-E34D-DB255DD09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16083-E15A-0089-8CC7-B897D8CD9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34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48.svg"/><Relationship Id="rId5" Type="http://schemas.openxmlformats.org/officeDocument/2006/relationships/image" Target="../media/image45.png"/><Relationship Id="rId10" Type="http://schemas.openxmlformats.org/officeDocument/2006/relationships/image" Target="../media/image4.png"/><Relationship Id="rId4" Type="http://schemas.openxmlformats.org/officeDocument/2006/relationships/image" Target="../media/image44.sv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8.svg"/><Relationship Id="rId4" Type="http://schemas.openxmlformats.org/officeDocument/2006/relationships/image" Target="../media/image44.sv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sv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sv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8.sv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9A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51000" y="3228340"/>
            <a:ext cx="5850890" cy="418465"/>
          </a:xfrm>
          <a:prstGeom prst="roundRect">
            <a:avLst>
              <a:gd name="adj" fmla="val 50000"/>
            </a:avLst>
          </a:prstGeom>
          <a:solidFill>
            <a:srgbClr val="93FF73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3" name="Text 1"/>
          <p:cNvSpPr/>
          <p:nvPr/>
        </p:nvSpPr>
        <p:spPr>
          <a:xfrm>
            <a:off x="1651000" y="3228340"/>
            <a:ext cx="5850890" cy="418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pic>
        <p:nvPicPr>
          <p:cNvPr id="4" name="Image 0" descr="https://kimi-img.moonshot.cn/pub/slides/slides_tmpl/image/25-06-01-00:38:08-d0tj0s475iks2gau4u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2973" y="1149267"/>
            <a:ext cx="9363047" cy="45039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8284" y="1442720"/>
            <a:ext cx="7396915" cy="15696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4800" b="1" noProof="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第1课：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CN" sz="4800" b="1" noProof="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算法基础与简单排序入门</a:t>
            </a:r>
            <a:endParaRPr lang="zh-CN" sz="1600" noProof="0" dirty="0"/>
          </a:p>
        </p:txBody>
      </p:sp>
      <p:sp>
        <p:nvSpPr>
          <p:cNvPr id="6" name="Shape 3"/>
          <p:cNvSpPr/>
          <p:nvPr/>
        </p:nvSpPr>
        <p:spPr>
          <a:xfrm>
            <a:off x="7614285" y="3583305"/>
            <a:ext cx="1419225" cy="1419225"/>
          </a:xfrm>
          <a:prstGeom prst="ellipse">
            <a:avLst/>
          </a:prstGeom>
          <a:solidFill>
            <a:srgbClr val="FCEC73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7" name="Text 4"/>
          <p:cNvSpPr/>
          <p:nvPr/>
        </p:nvSpPr>
        <p:spPr>
          <a:xfrm>
            <a:off x="7614285" y="3583305"/>
            <a:ext cx="1419225" cy="1419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8" name="Text 5"/>
          <p:cNvSpPr/>
          <p:nvPr/>
        </p:nvSpPr>
        <p:spPr>
          <a:xfrm>
            <a:off x="1769110" y="3266440"/>
            <a:ext cx="189801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1600" b="1" noProof="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授课人：</a:t>
            </a:r>
            <a:endParaRPr lang="zh-CN" sz="1600" noProof="0" dirty="0"/>
          </a:p>
        </p:txBody>
      </p:sp>
      <p:sp>
        <p:nvSpPr>
          <p:cNvPr id="9" name="Text 6"/>
          <p:cNvSpPr/>
          <p:nvPr/>
        </p:nvSpPr>
        <p:spPr>
          <a:xfrm>
            <a:off x="4918710" y="3266440"/>
            <a:ext cx="233616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sz="1600" b="1" noProof="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授课时间：</a:t>
            </a:r>
            <a:endParaRPr lang="zh-CN" sz="1600" noProof="0" dirty="0"/>
          </a:p>
        </p:txBody>
      </p:sp>
      <p:sp>
        <p:nvSpPr>
          <p:cNvPr id="10" name="Shape 7"/>
          <p:cNvSpPr/>
          <p:nvPr/>
        </p:nvSpPr>
        <p:spPr>
          <a:xfrm>
            <a:off x="1000125" y="635"/>
            <a:ext cx="164465" cy="514477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11" name="Text 8"/>
          <p:cNvSpPr/>
          <p:nvPr/>
        </p:nvSpPr>
        <p:spPr>
          <a:xfrm>
            <a:off x="1000125" y="635"/>
            <a:ext cx="164465" cy="514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12" name="Shape 9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13" name="Text 10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14" name="Shape 11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15" name="Text 12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16" name="Shape 13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17" name="Text 14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18" name="Shape 15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19" name="Text 16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20" name="Shape 17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21" name="Text 18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22" name="Shape 19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23" name="Text 20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24" name="Shape 21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25" name="Text 22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26" name="Shape 23"/>
          <p:cNvSpPr/>
          <p:nvPr/>
        </p:nvSpPr>
        <p:spPr>
          <a:xfrm>
            <a:off x="10053955" y="314960"/>
            <a:ext cx="1854200" cy="4127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27" name="Text 24"/>
          <p:cNvSpPr/>
          <p:nvPr/>
        </p:nvSpPr>
        <p:spPr>
          <a:xfrm>
            <a:off x="10053955" y="314960"/>
            <a:ext cx="1854200" cy="412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28" name="Text 25"/>
          <p:cNvSpPr/>
          <p:nvPr/>
        </p:nvSpPr>
        <p:spPr>
          <a:xfrm>
            <a:off x="10053320" y="383540"/>
            <a:ext cx="1854835" cy="274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sz="1200" noProof="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CHEERS</a:t>
            </a:r>
            <a:endParaRPr lang="zh-CN" sz="1600" noProof="0" dirty="0"/>
          </a:p>
        </p:txBody>
      </p:sp>
      <p:sp>
        <p:nvSpPr>
          <p:cNvPr id="29" name="Shape 26"/>
          <p:cNvSpPr/>
          <p:nvPr/>
        </p:nvSpPr>
        <p:spPr>
          <a:xfrm>
            <a:off x="9509760" y="1137920"/>
            <a:ext cx="1480820" cy="3132455"/>
          </a:xfrm>
          <a:custGeom>
            <a:avLst/>
            <a:gdLst/>
            <a:ahLst/>
            <a:cxnLst/>
            <a:rect l="l" t="t" r="r" b="b"/>
            <a:pathLst>
              <a:path w="1480820" h="3132455">
                <a:moveTo>
                  <a:pt x="870585" y="0"/>
                </a:moveTo>
                <a:lnTo>
                  <a:pt x="1477010" y="0"/>
                </a:lnTo>
                <a:lnTo>
                  <a:pt x="1480820" y="3124835"/>
                </a:lnTo>
                <a:lnTo>
                  <a:pt x="0" y="3132455"/>
                </a:lnTo>
                <a:lnTo>
                  <a:pt x="870585" y="2251075"/>
                </a:lnTo>
                <a:lnTo>
                  <a:pt x="870585" y="0"/>
                </a:lnTo>
                <a:close/>
              </a:path>
            </a:pathLst>
          </a:custGeom>
          <a:solidFill>
            <a:srgbClr val="93FF73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30" name="Text 27"/>
          <p:cNvSpPr/>
          <p:nvPr/>
        </p:nvSpPr>
        <p:spPr>
          <a:xfrm>
            <a:off x="9509760" y="1137920"/>
            <a:ext cx="1480820" cy="3132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31" name="Shape 28"/>
          <p:cNvSpPr/>
          <p:nvPr/>
        </p:nvSpPr>
        <p:spPr>
          <a:xfrm>
            <a:off x="10638155" y="358584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32" name="Text 29"/>
          <p:cNvSpPr/>
          <p:nvPr/>
        </p:nvSpPr>
        <p:spPr>
          <a:xfrm>
            <a:off x="10638155" y="358584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33" name="Shape 30"/>
          <p:cNvSpPr/>
          <p:nvPr/>
        </p:nvSpPr>
        <p:spPr>
          <a:xfrm>
            <a:off x="10638155" y="292290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34" name="Text 31"/>
          <p:cNvSpPr/>
          <p:nvPr/>
        </p:nvSpPr>
        <p:spPr>
          <a:xfrm>
            <a:off x="10638155" y="292290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35" name="Shape 32"/>
          <p:cNvSpPr/>
          <p:nvPr/>
        </p:nvSpPr>
        <p:spPr>
          <a:xfrm>
            <a:off x="10638155" y="224218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36" name="Text 33"/>
          <p:cNvSpPr/>
          <p:nvPr/>
        </p:nvSpPr>
        <p:spPr>
          <a:xfrm>
            <a:off x="10638155" y="224218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37" name="Shape 34"/>
          <p:cNvSpPr/>
          <p:nvPr/>
        </p:nvSpPr>
        <p:spPr>
          <a:xfrm>
            <a:off x="10638155" y="1136015"/>
            <a:ext cx="352425" cy="1125855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38" name="Text 35"/>
          <p:cNvSpPr/>
          <p:nvPr/>
        </p:nvSpPr>
        <p:spPr>
          <a:xfrm>
            <a:off x="10638155" y="1136015"/>
            <a:ext cx="352425" cy="1125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sp>
        <p:nvSpPr>
          <p:cNvPr id="39" name="Shape 36"/>
          <p:cNvSpPr/>
          <p:nvPr/>
        </p:nvSpPr>
        <p:spPr>
          <a:xfrm>
            <a:off x="6097270" y="4264025"/>
            <a:ext cx="6095365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zh-CN" noProof="0" dirty="0"/>
          </a:p>
        </p:txBody>
      </p:sp>
      <p:sp>
        <p:nvSpPr>
          <p:cNvPr id="40" name="Text 37"/>
          <p:cNvSpPr/>
          <p:nvPr/>
        </p:nvSpPr>
        <p:spPr>
          <a:xfrm>
            <a:off x="6097270" y="4264025"/>
            <a:ext cx="60953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zh-CN" sz="1600" noProof="0" dirty="0"/>
          </a:p>
        </p:txBody>
      </p:sp>
      <p:pic>
        <p:nvPicPr>
          <p:cNvPr id="41" name="Image 1" descr="https://kimi-img.moonshot.cn/pub/slides/slides_tmpl/image/25-06-01-00:38:08-d0tj0s475iks2gau4u7g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540" y="5750560"/>
            <a:ext cx="8839200" cy="1050290"/>
          </a:xfrm>
          <a:prstGeom prst="rect">
            <a:avLst/>
          </a:prstGeom>
        </p:spPr>
      </p:pic>
      <p:pic>
        <p:nvPicPr>
          <p:cNvPr id="42" name="Image 2" descr="https://kimi-img.moonshot.cn/pub/slides/slides_tmpl/image/25-06-01-00:38:08-d0tj0s475iks2gau4u90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6670" y="1423670"/>
            <a:ext cx="2600325" cy="1971675"/>
          </a:xfrm>
          <a:prstGeom prst="rect">
            <a:avLst/>
          </a:prstGeom>
        </p:spPr>
      </p:pic>
      <p:pic>
        <p:nvPicPr>
          <p:cNvPr id="43" name="Image 3" descr="https://kimi-img.moonshot.cn/pub/slides/slides_tmpl/image/25-06-01-00:38:08-d0tj0s475iks2gau4u80.sv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30550" y="5182870"/>
            <a:ext cx="3030220" cy="548005"/>
          </a:xfrm>
          <a:prstGeom prst="rect">
            <a:avLst/>
          </a:prstGeom>
        </p:spPr>
      </p:pic>
      <p:pic>
        <p:nvPicPr>
          <p:cNvPr id="44" name="Image 4" descr="https://kimi-img.moonshot.cn/pub/slides/slides_tmpl/image/25-06-01-00:38:08-d0tj0s475iks2gau4u8g.sv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6370" y="3733800"/>
            <a:ext cx="4178935" cy="543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C2DC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3265" y="1404620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B8F0CF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23265" y="1404620"/>
            <a:ext cx="10810875" cy="18669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3265" y="2939735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76E2A1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3265" y="2939735"/>
            <a:ext cx="10810875" cy="18669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3265" y="4531289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36D579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23265" y="4531289"/>
            <a:ext cx="10810875" cy="18669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33780" y="1713488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3780" y="1713488"/>
            <a:ext cx="1205884" cy="1216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39258" y="3290320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39258" y="3290320"/>
            <a:ext cx="1205884" cy="1216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57256" y="4870310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57256" y="4870310"/>
            <a:ext cx="1205884" cy="1216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335838" y="3614684"/>
            <a:ext cx="636982" cy="600585"/>
          </a:xfrm>
          <a:custGeom>
            <a:avLst/>
            <a:gdLst/>
            <a:ahLst/>
            <a:cxnLst/>
            <a:rect l="l" t="t" r="r" b="b"/>
            <a:pathLst>
              <a:path w="636982" h="600585">
                <a:moveTo>
                  <a:pt x="300412" y="504007"/>
                </a:moveTo>
                <a:cubicBezTo>
                  <a:pt x="300412" y="504007"/>
                  <a:pt x="293071" y="504007"/>
                  <a:pt x="293071" y="511767"/>
                </a:cubicBezTo>
                <a:cubicBezTo>
                  <a:pt x="293071" y="511767"/>
                  <a:pt x="293071" y="511767"/>
                  <a:pt x="293071" y="550571"/>
                </a:cubicBezTo>
                <a:cubicBezTo>
                  <a:pt x="293071" y="555744"/>
                  <a:pt x="293071" y="558331"/>
                  <a:pt x="297965" y="558331"/>
                </a:cubicBezTo>
                <a:cubicBezTo>
                  <a:pt x="297965" y="558331"/>
                  <a:pt x="297965" y="558331"/>
                  <a:pt x="342008" y="558331"/>
                </a:cubicBezTo>
                <a:cubicBezTo>
                  <a:pt x="344454" y="558331"/>
                  <a:pt x="346901" y="555744"/>
                  <a:pt x="346901" y="553158"/>
                </a:cubicBezTo>
                <a:cubicBezTo>
                  <a:pt x="346901" y="553158"/>
                  <a:pt x="346901" y="553158"/>
                  <a:pt x="346901" y="511767"/>
                </a:cubicBezTo>
                <a:cubicBezTo>
                  <a:pt x="346901" y="504007"/>
                  <a:pt x="342008" y="504007"/>
                  <a:pt x="342008" y="504007"/>
                </a:cubicBezTo>
                <a:cubicBezTo>
                  <a:pt x="342008" y="504007"/>
                  <a:pt x="342008" y="504007"/>
                  <a:pt x="300412" y="504007"/>
                </a:cubicBezTo>
                <a:close/>
                <a:moveTo>
                  <a:pt x="318491" y="422522"/>
                </a:moveTo>
                <a:cubicBezTo>
                  <a:pt x="304451" y="422522"/>
                  <a:pt x="293071" y="434006"/>
                  <a:pt x="293071" y="448175"/>
                </a:cubicBezTo>
                <a:cubicBezTo>
                  <a:pt x="293071" y="462344"/>
                  <a:pt x="304451" y="473829"/>
                  <a:pt x="318491" y="473829"/>
                </a:cubicBezTo>
                <a:cubicBezTo>
                  <a:pt x="332531" y="473829"/>
                  <a:pt x="343911" y="462344"/>
                  <a:pt x="343911" y="448175"/>
                </a:cubicBezTo>
                <a:cubicBezTo>
                  <a:pt x="343911" y="434006"/>
                  <a:pt x="332531" y="422522"/>
                  <a:pt x="318491" y="422522"/>
                </a:cubicBezTo>
                <a:close/>
                <a:moveTo>
                  <a:pt x="274755" y="104624"/>
                </a:moveTo>
                <a:cubicBezTo>
                  <a:pt x="282198" y="99593"/>
                  <a:pt x="292122" y="99593"/>
                  <a:pt x="297082" y="107139"/>
                </a:cubicBezTo>
                <a:cubicBezTo>
                  <a:pt x="302044" y="114684"/>
                  <a:pt x="299563" y="124743"/>
                  <a:pt x="294603" y="129774"/>
                </a:cubicBezTo>
                <a:cubicBezTo>
                  <a:pt x="108542" y="260555"/>
                  <a:pt x="108542" y="260555"/>
                  <a:pt x="108542" y="260555"/>
                </a:cubicBezTo>
                <a:cubicBezTo>
                  <a:pt x="106061" y="263070"/>
                  <a:pt x="103582" y="265585"/>
                  <a:pt x="101101" y="265585"/>
                </a:cubicBezTo>
                <a:cubicBezTo>
                  <a:pt x="96139" y="265585"/>
                  <a:pt x="91177" y="263070"/>
                  <a:pt x="88697" y="258040"/>
                </a:cubicBezTo>
                <a:cubicBezTo>
                  <a:pt x="83735" y="250494"/>
                  <a:pt x="83735" y="240435"/>
                  <a:pt x="91177" y="235405"/>
                </a:cubicBezTo>
                <a:cubicBezTo>
                  <a:pt x="274755" y="104624"/>
                  <a:pt x="274755" y="104624"/>
                  <a:pt x="274755" y="104624"/>
                </a:cubicBezTo>
                <a:close/>
                <a:moveTo>
                  <a:pt x="166861" y="89457"/>
                </a:moveTo>
                <a:cubicBezTo>
                  <a:pt x="174368" y="84504"/>
                  <a:pt x="184376" y="84504"/>
                  <a:pt x="189382" y="91934"/>
                </a:cubicBezTo>
                <a:cubicBezTo>
                  <a:pt x="194385" y="99362"/>
                  <a:pt x="191883" y="109268"/>
                  <a:pt x="186878" y="114221"/>
                </a:cubicBezTo>
                <a:cubicBezTo>
                  <a:pt x="99299" y="176128"/>
                  <a:pt x="99299" y="176128"/>
                  <a:pt x="99299" y="176128"/>
                </a:cubicBezTo>
                <a:cubicBezTo>
                  <a:pt x="96797" y="178604"/>
                  <a:pt x="94293" y="181081"/>
                  <a:pt x="89290" y="181081"/>
                </a:cubicBezTo>
                <a:cubicBezTo>
                  <a:pt x="84285" y="181081"/>
                  <a:pt x="79279" y="178604"/>
                  <a:pt x="76778" y="173651"/>
                </a:cubicBezTo>
                <a:cubicBezTo>
                  <a:pt x="71773" y="166224"/>
                  <a:pt x="74276" y="156317"/>
                  <a:pt x="81783" y="151364"/>
                </a:cubicBezTo>
                <a:cubicBezTo>
                  <a:pt x="166861" y="89457"/>
                  <a:pt x="166861" y="89457"/>
                  <a:pt x="166861" y="89457"/>
                </a:cubicBezTo>
                <a:close/>
                <a:moveTo>
                  <a:pt x="66095" y="42252"/>
                </a:moveTo>
                <a:cubicBezTo>
                  <a:pt x="51249" y="42252"/>
                  <a:pt x="38876" y="54723"/>
                  <a:pt x="38876" y="67193"/>
                </a:cubicBezTo>
                <a:cubicBezTo>
                  <a:pt x="38876" y="67193"/>
                  <a:pt x="38876" y="67193"/>
                  <a:pt x="38876" y="373962"/>
                </a:cubicBezTo>
                <a:cubicBezTo>
                  <a:pt x="38876" y="388927"/>
                  <a:pt x="51249" y="401397"/>
                  <a:pt x="66095" y="401397"/>
                </a:cubicBezTo>
                <a:cubicBezTo>
                  <a:pt x="66095" y="401397"/>
                  <a:pt x="66095" y="401397"/>
                  <a:pt x="570886" y="401397"/>
                </a:cubicBezTo>
                <a:cubicBezTo>
                  <a:pt x="585732" y="401397"/>
                  <a:pt x="598104" y="388927"/>
                  <a:pt x="598104" y="373962"/>
                </a:cubicBezTo>
                <a:lnTo>
                  <a:pt x="598104" y="67193"/>
                </a:lnTo>
                <a:cubicBezTo>
                  <a:pt x="598104" y="54723"/>
                  <a:pt x="585732" y="42252"/>
                  <a:pt x="570886" y="42252"/>
                </a:cubicBezTo>
                <a:cubicBezTo>
                  <a:pt x="570886" y="42252"/>
                  <a:pt x="570886" y="42252"/>
                  <a:pt x="66095" y="42252"/>
                </a:cubicBezTo>
                <a:close/>
                <a:moveTo>
                  <a:pt x="27370" y="0"/>
                </a:moveTo>
                <a:cubicBezTo>
                  <a:pt x="27370" y="0"/>
                  <a:pt x="27370" y="0"/>
                  <a:pt x="609613" y="0"/>
                </a:cubicBezTo>
                <a:cubicBezTo>
                  <a:pt x="624542" y="0"/>
                  <a:pt x="636982" y="10009"/>
                  <a:pt x="636982" y="25024"/>
                </a:cubicBezTo>
                <a:cubicBezTo>
                  <a:pt x="636982" y="25024"/>
                  <a:pt x="636982" y="25024"/>
                  <a:pt x="636982" y="477966"/>
                </a:cubicBezTo>
                <a:cubicBezTo>
                  <a:pt x="636982" y="492981"/>
                  <a:pt x="624542" y="505492"/>
                  <a:pt x="609613" y="505492"/>
                </a:cubicBezTo>
                <a:cubicBezTo>
                  <a:pt x="609613" y="505492"/>
                  <a:pt x="609613" y="505492"/>
                  <a:pt x="395627" y="505492"/>
                </a:cubicBezTo>
                <a:cubicBezTo>
                  <a:pt x="395627" y="505492"/>
                  <a:pt x="390650" y="505492"/>
                  <a:pt x="390650" y="510497"/>
                </a:cubicBezTo>
                <a:cubicBezTo>
                  <a:pt x="390650" y="510497"/>
                  <a:pt x="390650" y="510497"/>
                  <a:pt x="390650" y="553039"/>
                </a:cubicBezTo>
                <a:cubicBezTo>
                  <a:pt x="390650" y="555542"/>
                  <a:pt x="390650" y="558044"/>
                  <a:pt x="393138" y="558044"/>
                </a:cubicBezTo>
                <a:cubicBezTo>
                  <a:pt x="393138" y="558044"/>
                  <a:pt x="393138" y="558044"/>
                  <a:pt x="450366" y="558044"/>
                </a:cubicBezTo>
                <a:cubicBezTo>
                  <a:pt x="462809" y="558044"/>
                  <a:pt x="472761" y="568054"/>
                  <a:pt x="472761" y="580567"/>
                </a:cubicBezTo>
                <a:cubicBezTo>
                  <a:pt x="472761" y="590576"/>
                  <a:pt x="462809" y="600585"/>
                  <a:pt x="450366" y="600585"/>
                </a:cubicBezTo>
                <a:cubicBezTo>
                  <a:pt x="450366" y="600585"/>
                  <a:pt x="450366" y="600585"/>
                  <a:pt x="186616" y="600585"/>
                </a:cubicBezTo>
                <a:cubicBezTo>
                  <a:pt x="174176" y="600585"/>
                  <a:pt x="164222" y="590576"/>
                  <a:pt x="164222" y="580567"/>
                </a:cubicBezTo>
                <a:cubicBezTo>
                  <a:pt x="164222" y="568054"/>
                  <a:pt x="174176" y="558044"/>
                  <a:pt x="186616" y="558044"/>
                </a:cubicBezTo>
                <a:cubicBezTo>
                  <a:pt x="186616" y="558044"/>
                  <a:pt x="186616" y="558044"/>
                  <a:pt x="243846" y="558044"/>
                </a:cubicBezTo>
                <a:cubicBezTo>
                  <a:pt x="246334" y="558044"/>
                  <a:pt x="246334" y="555542"/>
                  <a:pt x="246334" y="550537"/>
                </a:cubicBezTo>
                <a:cubicBezTo>
                  <a:pt x="246334" y="550537"/>
                  <a:pt x="246334" y="550537"/>
                  <a:pt x="246334" y="510497"/>
                </a:cubicBezTo>
                <a:cubicBezTo>
                  <a:pt x="246334" y="502990"/>
                  <a:pt x="238869" y="505492"/>
                  <a:pt x="238869" y="505492"/>
                </a:cubicBezTo>
                <a:cubicBezTo>
                  <a:pt x="238869" y="505492"/>
                  <a:pt x="238869" y="505492"/>
                  <a:pt x="27370" y="505492"/>
                </a:cubicBezTo>
                <a:cubicBezTo>
                  <a:pt x="12441" y="505492"/>
                  <a:pt x="0" y="492981"/>
                  <a:pt x="0" y="477966"/>
                </a:cubicBezTo>
                <a:cubicBezTo>
                  <a:pt x="0" y="477966"/>
                  <a:pt x="0" y="477966"/>
                  <a:pt x="0" y="25024"/>
                </a:cubicBezTo>
                <a:cubicBezTo>
                  <a:pt x="0" y="10009"/>
                  <a:pt x="12441" y="0"/>
                  <a:pt x="27370" y="0"/>
                </a:cubicBezTo>
                <a:close/>
              </a:path>
            </a:pathLst>
          </a:custGeom>
          <a:solidFill>
            <a:srgbClr val="36D579"/>
          </a:solidFill>
          <a:ln/>
        </p:spPr>
      </p:sp>
      <p:sp>
        <p:nvSpPr>
          <p:cNvPr id="17" name="Text 15"/>
          <p:cNvSpPr/>
          <p:nvPr/>
        </p:nvSpPr>
        <p:spPr>
          <a:xfrm>
            <a:off x="1335838" y="3614684"/>
            <a:ext cx="636982" cy="6005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7321" y="5126012"/>
            <a:ext cx="702715" cy="801043"/>
          </a:xfrm>
          <a:custGeom>
            <a:avLst/>
            <a:gdLst/>
            <a:ahLst/>
            <a:cxnLst/>
            <a:rect l="l" t="t" r="r" b="b"/>
            <a:pathLst>
              <a:path w="702715" h="801043">
                <a:moveTo>
                  <a:pt x="197857" y="456254"/>
                </a:moveTo>
                <a:cubicBezTo>
                  <a:pt x="189443" y="458565"/>
                  <a:pt x="181795" y="463951"/>
                  <a:pt x="177206" y="471648"/>
                </a:cubicBezTo>
                <a:cubicBezTo>
                  <a:pt x="171087" y="477805"/>
                  <a:pt x="171087" y="487040"/>
                  <a:pt x="174147" y="496275"/>
                </a:cubicBezTo>
                <a:cubicBezTo>
                  <a:pt x="174147" y="505512"/>
                  <a:pt x="180266" y="511669"/>
                  <a:pt x="189443" y="517825"/>
                </a:cubicBezTo>
                <a:lnTo>
                  <a:pt x="272050" y="567081"/>
                </a:lnTo>
                <a:cubicBezTo>
                  <a:pt x="272050" y="564002"/>
                  <a:pt x="268991" y="560924"/>
                  <a:pt x="268991" y="554767"/>
                </a:cubicBezTo>
                <a:cubicBezTo>
                  <a:pt x="268991" y="554767"/>
                  <a:pt x="268991" y="554767"/>
                  <a:pt x="232278" y="465492"/>
                </a:cubicBezTo>
                <a:cubicBezTo>
                  <a:pt x="232278" y="465492"/>
                  <a:pt x="232278" y="465492"/>
                  <a:pt x="223098" y="459333"/>
                </a:cubicBezTo>
                <a:cubicBezTo>
                  <a:pt x="215450" y="454717"/>
                  <a:pt x="206271" y="453946"/>
                  <a:pt x="197857" y="456254"/>
                </a:cubicBezTo>
                <a:close/>
                <a:moveTo>
                  <a:pt x="173372" y="128050"/>
                </a:moveTo>
                <a:cubicBezTo>
                  <a:pt x="154831" y="134302"/>
                  <a:pt x="148651" y="153059"/>
                  <a:pt x="154831" y="168689"/>
                </a:cubicBezTo>
                <a:cubicBezTo>
                  <a:pt x="154831" y="168689"/>
                  <a:pt x="154831" y="168689"/>
                  <a:pt x="300062" y="540705"/>
                </a:cubicBezTo>
                <a:cubicBezTo>
                  <a:pt x="321690" y="596975"/>
                  <a:pt x="364951" y="634489"/>
                  <a:pt x="420571" y="653247"/>
                </a:cubicBezTo>
                <a:cubicBezTo>
                  <a:pt x="426752" y="653247"/>
                  <a:pt x="429840" y="656373"/>
                  <a:pt x="432931" y="662624"/>
                </a:cubicBezTo>
                <a:cubicBezTo>
                  <a:pt x="432931" y="662624"/>
                  <a:pt x="432931" y="662624"/>
                  <a:pt x="470011" y="759535"/>
                </a:cubicBezTo>
                <a:lnTo>
                  <a:pt x="664681" y="681382"/>
                </a:lnTo>
                <a:cubicBezTo>
                  <a:pt x="664681" y="681382"/>
                  <a:pt x="664681" y="681382"/>
                  <a:pt x="627601" y="584471"/>
                </a:cubicBezTo>
                <a:cubicBezTo>
                  <a:pt x="624510" y="578217"/>
                  <a:pt x="624510" y="575091"/>
                  <a:pt x="627601" y="568840"/>
                </a:cubicBezTo>
                <a:cubicBezTo>
                  <a:pt x="658500" y="518821"/>
                  <a:pt x="661590" y="459423"/>
                  <a:pt x="639962" y="406279"/>
                </a:cubicBezTo>
                <a:cubicBezTo>
                  <a:pt x="639962" y="406279"/>
                  <a:pt x="639962" y="406279"/>
                  <a:pt x="575071" y="237464"/>
                </a:cubicBezTo>
                <a:cubicBezTo>
                  <a:pt x="568892" y="218709"/>
                  <a:pt x="550352" y="212455"/>
                  <a:pt x="531812" y="218709"/>
                </a:cubicBezTo>
                <a:cubicBezTo>
                  <a:pt x="516360" y="224961"/>
                  <a:pt x="507091" y="243718"/>
                  <a:pt x="513272" y="262473"/>
                </a:cubicBezTo>
                <a:cubicBezTo>
                  <a:pt x="513272" y="262473"/>
                  <a:pt x="513272" y="262473"/>
                  <a:pt x="541081" y="328123"/>
                </a:cubicBezTo>
                <a:cubicBezTo>
                  <a:pt x="544171" y="337503"/>
                  <a:pt x="537990" y="346881"/>
                  <a:pt x="531812" y="350007"/>
                </a:cubicBezTo>
                <a:cubicBezTo>
                  <a:pt x="522541" y="356261"/>
                  <a:pt x="513272" y="350007"/>
                  <a:pt x="507091" y="340629"/>
                </a:cubicBezTo>
                <a:cubicBezTo>
                  <a:pt x="507091" y="340629"/>
                  <a:pt x="507091" y="340629"/>
                  <a:pt x="482370" y="274979"/>
                </a:cubicBezTo>
                <a:cubicBezTo>
                  <a:pt x="482370" y="271853"/>
                  <a:pt x="482370" y="271853"/>
                  <a:pt x="479282" y="268728"/>
                </a:cubicBezTo>
                <a:cubicBezTo>
                  <a:pt x="479282" y="268728"/>
                  <a:pt x="479282" y="268728"/>
                  <a:pt x="473101" y="249970"/>
                </a:cubicBezTo>
                <a:cubicBezTo>
                  <a:pt x="470011" y="243718"/>
                  <a:pt x="463830" y="237464"/>
                  <a:pt x="454561" y="234339"/>
                </a:cubicBezTo>
                <a:cubicBezTo>
                  <a:pt x="448380" y="228087"/>
                  <a:pt x="439111" y="228087"/>
                  <a:pt x="429840" y="231213"/>
                </a:cubicBezTo>
                <a:cubicBezTo>
                  <a:pt x="420571" y="234339"/>
                  <a:pt x="414391" y="240590"/>
                  <a:pt x="411300" y="249970"/>
                </a:cubicBezTo>
                <a:cubicBezTo>
                  <a:pt x="408212" y="259348"/>
                  <a:pt x="408212" y="268728"/>
                  <a:pt x="411300" y="274979"/>
                </a:cubicBezTo>
                <a:cubicBezTo>
                  <a:pt x="411300" y="274979"/>
                  <a:pt x="411300" y="274979"/>
                  <a:pt x="448380" y="368764"/>
                </a:cubicBezTo>
                <a:cubicBezTo>
                  <a:pt x="451471" y="378144"/>
                  <a:pt x="448380" y="387522"/>
                  <a:pt x="439111" y="390647"/>
                </a:cubicBezTo>
                <a:cubicBezTo>
                  <a:pt x="429840" y="393773"/>
                  <a:pt x="420571" y="390647"/>
                  <a:pt x="417481" y="381270"/>
                </a:cubicBezTo>
                <a:cubicBezTo>
                  <a:pt x="417481" y="381270"/>
                  <a:pt x="417481" y="381270"/>
                  <a:pt x="371132" y="265602"/>
                </a:cubicBezTo>
                <a:cubicBezTo>
                  <a:pt x="368041" y="256222"/>
                  <a:pt x="361861" y="249970"/>
                  <a:pt x="352592" y="246844"/>
                </a:cubicBezTo>
                <a:cubicBezTo>
                  <a:pt x="346411" y="243718"/>
                  <a:pt x="337142" y="243718"/>
                  <a:pt x="327871" y="246844"/>
                </a:cubicBezTo>
                <a:cubicBezTo>
                  <a:pt x="312421" y="253096"/>
                  <a:pt x="303150" y="271853"/>
                  <a:pt x="309331" y="290611"/>
                </a:cubicBezTo>
                <a:cubicBezTo>
                  <a:pt x="309331" y="290611"/>
                  <a:pt x="309331" y="290611"/>
                  <a:pt x="352592" y="403153"/>
                </a:cubicBezTo>
                <a:cubicBezTo>
                  <a:pt x="355680" y="412531"/>
                  <a:pt x="352592" y="421908"/>
                  <a:pt x="343321" y="425036"/>
                </a:cubicBezTo>
                <a:cubicBezTo>
                  <a:pt x="334052" y="428162"/>
                  <a:pt x="324780" y="425036"/>
                  <a:pt x="321690" y="415657"/>
                </a:cubicBezTo>
                <a:cubicBezTo>
                  <a:pt x="321690" y="415657"/>
                  <a:pt x="321690" y="415657"/>
                  <a:pt x="278431" y="303114"/>
                </a:cubicBezTo>
                <a:cubicBezTo>
                  <a:pt x="278431" y="303114"/>
                  <a:pt x="278431" y="303114"/>
                  <a:pt x="216630" y="146805"/>
                </a:cubicBezTo>
                <a:cubicBezTo>
                  <a:pt x="213542" y="137428"/>
                  <a:pt x="207361" y="131176"/>
                  <a:pt x="199635" y="128050"/>
                </a:cubicBezTo>
                <a:cubicBezTo>
                  <a:pt x="191912" y="124924"/>
                  <a:pt x="182640" y="124924"/>
                  <a:pt x="173372" y="128050"/>
                </a:cubicBezTo>
                <a:close/>
                <a:moveTo>
                  <a:pt x="133693" y="118021"/>
                </a:moveTo>
                <a:cubicBezTo>
                  <a:pt x="127282" y="121000"/>
                  <a:pt x="120872" y="126959"/>
                  <a:pt x="117666" y="132919"/>
                </a:cubicBezTo>
                <a:cubicBezTo>
                  <a:pt x="111257" y="141856"/>
                  <a:pt x="111257" y="150794"/>
                  <a:pt x="114463" y="159732"/>
                </a:cubicBezTo>
                <a:cubicBezTo>
                  <a:pt x="114463" y="165689"/>
                  <a:pt x="117666" y="171648"/>
                  <a:pt x="120872" y="174627"/>
                </a:cubicBezTo>
                <a:cubicBezTo>
                  <a:pt x="114463" y="153773"/>
                  <a:pt x="120872" y="132919"/>
                  <a:pt x="133693" y="118021"/>
                </a:cubicBezTo>
                <a:close/>
                <a:moveTo>
                  <a:pt x="108920" y="44489"/>
                </a:moveTo>
                <a:cubicBezTo>
                  <a:pt x="80876" y="55804"/>
                  <a:pt x="56725" y="77654"/>
                  <a:pt x="42703" y="107306"/>
                </a:cubicBezTo>
                <a:cubicBezTo>
                  <a:pt x="17775" y="166613"/>
                  <a:pt x="45819" y="235285"/>
                  <a:pt x="105027" y="260256"/>
                </a:cubicBezTo>
                <a:cubicBezTo>
                  <a:pt x="123722" y="269619"/>
                  <a:pt x="139304" y="272740"/>
                  <a:pt x="158000" y="269619"/>
                </a:cubicBezTo>
                <a:cubicBezTo>
                  <a:pt x="158000" y="269619"/>
                  <a:pt x="158000" y="269619"/>
                  <a:pt x="139304" y="225919"/>
                </a:cubicBezTo>
                <a:cubicBezTo>
                  <a:pt x="129955" y="222798"/>
                  <a:pt x="123722" y="219677"/>
                  <a:pt x="114373" y="216556"/>
                </a:cubicBezTo>
                <a:cubicBezTo>
                  <a:pt x="98794" y="207192"/>
                  <a:pt x="86329" y="188463"/>
                  <a:pt x="80096" y="169735"/>
                </a:cubicBezTo>
                <a:cubicBezTo>
                  <a:pt x="73864" y="151006"/>
                  <a:pt x="76980" y="129158"/>
                  <a:pt x="89445" y="113548"/>
                </a:cubicBezTo>
                <a:cubicBezTo>
                  <a:pt x="111257" y="79213"/>
                  <a:pt x="154883" y="66729"/>
                  <a:pt x="192277" y="88577"/>
                </a:cubicBezTo>
                <a:cubicBezTo>
                  <a:pt x="192277" y="88577"/>
                  <a:pt x="195393" y="88577"/>
                  <a:pt x="198509" y="91700"/>
                </a:cubicBezTo>
                <a:cubicBezTo>
                  <a:pt x="220324" y="97942"/>
                  <a:pt x="239019" y="113548"/>
                  <a:pt x="248368" y="135400"/>
                </a:cubicBezTo>
                <a:cubicBezTo>
                  <a:pt x="248368" y="135400"/>
                  <a:pt x="248368" y="135400"/>
                  <a:pt x="267064" y="179100"/>
                </a:cubicBezTo>
                <a:cubicBezTo>
                  <a:pt x="279529" y="126035"/>
                  <a:pt x="251484" y="66729"/>
                  <a:pt x="198509" y="44879"/>
                </a:cubicBezTo>
                <a:cubicBezTo>
                  <a:pt x="168908" y="32392"/>
                  <a:pt x="136965" y="33174"/>
                  <a:pt x="108920" y="44489"/>
                </a:cubicBezTo>
                <a:close/>
                <a:moveTo>
                  <a:pt x="150888" y="0"/>
                </a:moveTo>
                <a:cubicBezTo>
                  <a:pt x="170458" y="100"/>
                  <a:pt x="190416" y="4205"/>
                  <a:pt x="209792" y="12805"/>
                </a:cubicBezTo>
                <a:cubicBezTo>
                  <a:pt x="287295" y="44085"/>
                  <a:pt x="324498" y="134796"/>
                  <a:pt x="290395" y="212995"/>
                </a:cubicBezTo>
                <a:cubicBezTo>
                  <a:pt x="287295" y="216123"/>
                  <a:pt x="287295" y="222377"/>
                  <a:pt x="284195" y="225505"/>
                </a:cubicBezTo>
                <a:cubicBezTo>
                  <a:pt x="284195" y="225505"/>
                  <a:pt x="284195" y="225505"/>
                  <a:pt x="287295" y="234890"/>
                </a:cubicBezTo>
                <a:cubicBezTo>
                  <a:pt x="293497" y="225505"/>
                  <a:pt x="302797" y="219251"/>
                  <a:pt x="315196" y="216123"/>
                </a:cubicBezTo>
                <a:cubicBezTo>
                  <a:pt x="330697" y="209867"/>
                  <a:pt x="349299" y="209867"/>
                  <a:pt x="367900" y="216123"/>
                </a:cubicBezTo>
                <a:cubicBezTo>
                  <a:pt x="374100" y="219251"/>
                  <a:pt x="380299" y="222377"/>
                  <a:pt x="386499" y="228634"/>
                </a:cubicBezTo>
                <a:cubicBezTo>
                  <a:pt x="392701" y="216123"/>
                  <a:pt x="405100" y="206738"/>
                  <a:pt x="417502" y="200482"/>
                </a:cubicBezTo>
                <a:cubicBezTo>
                  <a:pt x="442303" y="191100"/>
                  <a:pt x="470204" y="197354"/>
                  <a:pt x="488805" y="212995"/>
                </a:cubicBezTo>
                <a:cubicBezTo>
                  <a:pt x="495005" y="203610"/>
                  <a:pt x="507407" y="191100"/>
                  <a:pt x="519806" y="187971"/>
                </a:cubicBezTo>
                <a:cubicBezTo>
                  <a:pt x="553909" y="172330"/>
                  <a:pt x="594209" y="191100"/>
                  <a:pt x="606611" y="225505"/>
                </a:cubicBezTo>
                <a:cubicBezTo>
                  <a:pt x="606611" y="225505"/>
                  <a:pt x="606611" y="225505"/>
                  <a:pt x="674814" y="394415"/>
                </a:cubicBezTo>
                <a:cubicBezTo>
                  <a:pt x="696515" y="453844"/>
                  <a:pt x="693416" y="522658"/>
                  <a:pt x="662412" y="578961"/>
                </a:cubicBezTo>
                <a:cubicBezTo>
                  <a:pt x="662412" y="578961"/>
                  <a:pt x="662412" y="578961"/>
                  <a:pt x="702715" y="688439"/>
                </a:cubicBezTo>
                <a:cubicBezTo>
                  <a:pt x="705815" y="694696"/>
                  <a:pt x="702715" y="707206"/>
                  <a:pt x="693416" y="710335"/>
                </a:cubicBezTo>
                <a:cubicBezTo>
                  <a:pt x="693416" y="710335"/>
                  <a:pt x="693416" y="710335"/>
                  <a:pt x="467104" y="801043"/>
                </a:cubicBezTo>
                <a:cubicBezTo>
                  <a:pt x="464004" y="801043"/>
                  <a:pt x="464004" y="801043"/>
                  <a:pt x="460905" y="801043"/>
                </a:cubicBezTo>
                <a:cubicBezTo>
                  <a:pt x="454703" y="801043"/>
                  <a:pt x="448503" y="797915"/>
                  <a:pt x="445403" y="788533"/>
                </a:cubicBezTo>
                <a:cubicBezTo>
                  <a:pt x="445403" y="788533"/>
                  <a:pt x="445403" y="788533"/>
                  <a:pt x="402001" y="682183"/>
                </a:cubicBezTo>
                <a:cubicBezTo>
                  <a:pt x="374100" y="675926"/>
                  <a:pt x="349299" y="660288"/>
                  <a:pt x="327598" y="641521"/>
                </a:cubicBezTo>
                <a:cubicBezTo>
                  <a:pt x="327598" y="641521"/>
                  <a:pt x="327598" y="641521"/>
                  <a:pt x="169490" y="544555"/>
                </a:cubicBezTo>
                <a:cubicBezTo>
                  <a:pt x="153991" y="535171"/>
                  <a:pt x="141589" y="519532"/>
                  <a:pt x="138489" y="503891"/>
                </a:cubicBezTo>
                <a:cubicBezTo>
                  <a:pt x="135387" y="485124"/>
                  <a:pt x="135387" y="466357"/>
                  <a:pt x="144689" y="450716"/>
                </a:cubicBezTo>
                <a:cubicBezTo>
                  <a:pt x="153991" y="435077"/>
                  <a:pt x="169490" y="425693"/>
                  <a:pt x="188091" y="419438"/>
                </a:cubicBezTo>
                <a:cubicBezTo>
                  <a:pt x="197391" y="419438"/>
                  <a:pt x="206692" y="416310"/>
                  <a:pt x="212892" y="419438"/>
                </a:cubicBezTo>
                <a:cubicBezTo>
                  <a:pt x="212892" y="419438"/>
                  <a:pt x="212892" y="419438"/>
                  <a:pt x="169490" y="303704"/>
                </a:cubicBezTo>
                <a:cubicBezTo>
                  <a:pt x="169490" y="303704"/>
                  <a:pt x="166390" y="303704"/>
                  <a:pt x="166390" y="303704"/>
                </a:cubicBezTo>
                <a:cubicBezTo>
                  <a:pt x="160190" y="306832"/>
                  <a:pt x="157090" y="306832"/>
                  <a:pt x="150888" y="306832"/>
                </a:cubicBezTo>
                <a:cubicBezTo>
                  <a:pt x="132287" y="306832"/>
                  <a:pt x="110586" y="300576"/>
                  <a:pt x="91987" y="294321"/>
                </a:cubicBezTo>
                <a:cubicBezTo>
                  <a:pt x="14482" y="259913"/>
                  <a:pt x="-19619" y="169204"/>
                  <a:pt x="11382" y="94132"/>
                </a:cubicBezTo>
                <a:cubicBezTo>
                  <a:pt x="36958" y="35485"/>
                  <a:pt x="92180" y="-292"/>
                  <a:pt x="150888" y="0"/>
                </a:cubicBezTo>
                <a:close/>
              </a:path>
            </a:pathLst>
          </a:custGeom>
          <a:solidFill>
            <a:srgbClr val="36D579"/>
          </a:solidFill>
          <a:ln/>
        </p:spPr>
      </p:sp>
      <p:sp>
        <p:nvSpPr>
          <p:cNvPr id="19" name="Text 17"/>
          <p:cNvSpPr/>
          <p:nvPr/>
        </p:nvSpPr>
        <p:spPr>
          <a:xfrm>
            <a:off x="1287321" y="5126012"/>
            <a:ext cx="702715" cy="80104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359314" y="2010229"/>
            <a:ext cx="542296" cy="602953"/>
          </a:xfrm>
          <a:custGeom>
            <a:avLst/>
            <a:gdLst/>
            <a:ahLst/>
            <a:cxnLst/>
            <a:rect l="l" t="t" r="r" b="b"/>
            <a:pathLst>
              <a:path w="542296" h="602953">
                <a:moveTo>
                  <a:pt x="542296" y="390713"/>
                </a:moveTo>
                <a:cubicBezTo>
                  <a:pt x="271148" y="332830"/>
                  <a:pt x="271148" y="332830"/>
                  <a:pt x="271148" y="332830"/>
                </a:cubicBezTo>
                <a:cubicBezTo>
                  <a:pt x="0" y="390713"/>
                  <a:pt x="0" y="390713"/>
                  <a:pt x="0" y="390713"/>
                </a:cubicBezTo>
                <a:cubicBezTo>
                  <a:pt x="0" y="602953"/>
                  <a:pt x="0" y="602953"/>
                  <a:pt x="0" y="602953"/>
                </a:cubicBezTo>
                <a:cubicBezTo>
                  <a:pt x="542296" y="602953"/>
                  <a:pt x="542296" y="602953"/>
                  <a:pt x="542296" y="602953"/>
                </a:cubicBezTo>
                <a:lnTo>
                  <a:pt x="542296" y="390713"/>
                </a:lnTo>
                <a:close/>
                <a:moveTo>
                  <a:pt x="500221" y="559540"/>
                </a:moveTo>
                <a:cubicBezTo>
                  <a:pt x="42075" y="559540"/>
                  <a:pt x="42075" y="559540"/>
                  <a:pt x="42075" y="559540"/>
                </a:cubicBezTo>
                <a:cubicBezTo>
                  <a:pt x="42075" y="424479"/>
                  <a:pt x="42075" y="424479"/>
                  <a:pt x="42075" y="424479"/>
                </a:cubicBezTo>
                <a:cubicBezTo>
                  <a:pt x="271148" y="376243"/>
                  <a:pt x="271148" y="376243"/>
                  <a:pt x="271148" y="376243"/>
                </a:cubicBezTo>
                <a:cubicBezTo>
                  <a:pt x="500221" y="424479"/>
                  <a:pt x="500221" y="424479"/>
                  <a:pt x="500221" y="424479"/>
                </a:cubicBezTo>
                <a:lnTo>
                  <a:pt x="500221" y="559540"/>
                </a:lnTo>
                <a:close/>
                <a:moveTo>
                  <a:pt x="271148" y="279770"/>
                </a:moveTo>
                <a:cubicBezTo>
                  <a:pt x="345947" y="279770"/>
                  <a:pt x="406722" y="217063"/>
                  <a:pt x="406722" y="139885"/>
                </a:cubicBezTo>
                <a:cubicBezTo>
                  <a:pt x="406722" y="62707"/>
                  <a:pt x="345947" y="0"/>
                  <a:pt x="271148" y="0"/>
                </a:cubicBezTo>
                <a:cubicBezTo>
                  <a:pt x="196348" y="0"/>
                  <a:pt x="135574" y="62707"/>
                  <a:pt x="135574" y="139885"/>
                </a:cubicBezTo>
                <a:cubicBezTo>
                  <a:pt x="135574" y="217063"/>
                  <a:pt x="196348" y="279770"/>
                  <a:pt x="271148" y="279770"/>
                </a:cubicBezTo>
                <a:close/>
                <a:moveTo>
                  <a:pt x="271148" y="43413"/>
                </a:moveTo>
                <a:cubicBezTo>
                  <a:pt x="322572" y="43413"/>
                  <a:pt x="364647" y="86825"/>
                  <a:pt x="364647" y="139885"/>
                </a:cubicBezTo>
                <a:cubicBezTo>
                  <a:pt x="364647" y="192945"/>
                  <a:pt x="322572" y="241181"/>
                  <a:pt x="271148" y="241181"/>
                </a:cubicBezTo>
                <a:cubicBezTo>
                  <a:pt x="219723" y="241181"/>
                  <a:pt x="172974" y="192945"/>
                  <a:pt x="172974" y="139885"/>
                </a:cubicBezTo>
                <a:cubicBezTo>
                  <a:pt x="172974" y="86825"/>
                  <a:pt x="219723" y="43413"/>
                  <a:pt x="271148" y="43413"/>
                </a:cubicBezTo>
                <a:close/>
              </a:path>
            </a:pathLst>
          </a:custGeom>
          <a:solidFill>
            <a:srgbClr val="36D579"/>
          </a:solidFill>
          <a:ln/>
        </p:spPr>
      </p:sp>
      <p:sp>
        <p:nvSpPr>
          <p:cNvPr id="21" name="Text 19"/>
          <p:cNvSpPr/>
          <p:nvPr/>
        </p:nvSpPr>
        <p:spPr>
          <a:xfrm>
            <a:off x="1359314" y="2010229"/>
            <a:ext cx="542296" cy="60295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0" descr="https://kimi-img.moonshot.cn/pub/slides/slides_tmpl/image/25-06-01-00:38:21-d0tj0vc75iks2gau4uh0.png"/>
          <p:cNvPicPr>
            <a:picLocks noChangeAspect="1"/>
          </p:cNvPicPr>
          <p:nvPr/>
        </p:nvPicPr>
        <p:blipFill>
          <a:blip r:embed="rId3"/>
          <a:srcRect l="82042" b="89157"/>
          <a:stretch/>
        </p:blipFill>
        <p:spPr>
          <a:xfrm>
            <a:off x="9086850" y="370205"/>
            <a:ext cx="2505075" cy="74358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4899660" y="1722532"/>
            <a:ext cx="611314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排序是将一组数据按指定规则（升序或降序）排列的过程，是数据处理中的基本操作。</a:t>
            </a: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4899660" y="3249707"/>
            <a:ext cx="611314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稳定性是排序算法的重要特性，影响数据的相对顺序，如数据库索引、搜索结果等场景需要稳定性保证数据完整性。</a:t>
            </a: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4891405" y="4910232"/>
            <a:ext cx="611314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排序广泛应用于排行榜、数据库索引、搜索结果等场景，是数据处理中的核心环节。</a:t>
            </a: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2628900" y="1737995"/>
            <a:ext cx="2150745" cy="983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数据排列</a:t>
            </a: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2628900" y="3300730"/>
            <a:ext cx="2150745" cy="983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稳定性解释</a:t>
            </a: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2620645" y="4920615"/>
            <a:ext cx="2150745" cy="983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常见场景</a:t>
            </a: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866775" y="351155"/>
            <a:ext cx="8659495" cy="838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排序定义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01340" y="2382520"/>
            <a:ext cx="9074785" cy="218630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101340" y="2382520"/>
            <a:ext cx="9074785" cy="2186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0"/>
            <a:ext cx="3045460" cy="68580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0"/>
            <a:ext cx="304546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517900" y="5447665"/>
            <a:ext cx="623189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通过具体例子说明 O(n²) 的时间复杂度，帮助理解算法性能随数据规模增长的变化。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517900" y="480949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复杂度举例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36550" y="272415"/>
            <a:ext cx="259397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时间复杂度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67350" y="3161665"/>
            <a:ext cx="623189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本课关注 O(n²) 的时间复杂度，如 n=1000 时操作约 100 万次，理解其对算法性能的影响。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467350" y="252349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平方级复杂度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517900" y="911225"/>
            <a:ext cx="623189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 O 记号用于描述算法随数据规模 n 的增长趋势，如 O(n²) 表示平方级增长，是衡量算法性能的关键指标。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517900" y="27305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 O 记号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rot="5400000" flipV="1">
            <a:off x="-318135" y="3362960"/>
            <a:ext cx="6858635" cy="132080"/>
          </a:xfrm>
          <a:prstGeom prst="rect">
            <a:avLst/>
          </a:prstGeom>
          <a:solidFill>
            <a:srgbClr val="7030A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 rot="5400000">
            <a:off x="-318135" y="3362960"/>
            <a:ext cx="6858635" cy="132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694430" y="2823845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694430" y="2823845"/>
            <a:ext cx="1452880" cy="1210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rot="10800000">
            <a:off x="9998075" y="485140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 rot="10800000">
            <a:off x="9998075" y="485140"/>
            <a:ext cx="1452880" cy="1210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10800000">
            <a:off x="9998075" y="4972927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 rot="10800000">
            <a:off x="9998075" y="4972927"/>
            <a:ext cx="1452880" cy="1210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6-01-00:38:22-d0tj0vk75iks2gau4uu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620" y="3986530"/>
            <a:ext cx="2923540" cy="287147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6-01-00:38:22-d0tj0vk75iks2gau4uu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6065" y="571500"/>
            <a:ext cx="597535" cy="597535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6-01-00:38:22-d0tj0vk75iks2gau4uv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3370" y="3339465"/>
            <a:ext cx="610235" cy="610235"/>
          </a:xfrm>
          <a:prstGeom prst="rect">
            <a:avLst/>
          </a:prstGeom>
        </p:spPr>
      </p:pic>
      <p:pic>
        <p:nvPicPr>
          <p:cNvPr id="26" name="Image 3" descr="https://kimi-img.moonshot.cn/pub/slides/slides_tmpl/image/25-06-01-00:38:22-d0tj0vk75iks2gau4uv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8915" y="5081905"/>
            <a:ext cx="693420" cy="693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288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（04）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4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6-01-00:38:09-d0tj0sc75iks2gau4ub0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6-01-00:38:08-d0tj0s475iks2gau4ua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5579110"/>
            <a:ext cx="12210415" cy="117856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6-01-00:38:09-d0tj0sc75iks2gau4u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85" y="172085"/>
            <a:ext cx="4663440" cy="45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H="1">
            <a:off x="8154035" y="635"/>
            <a:ext cx="381635" cy="159956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7" name="Text 5"/>
          <p:cNvSpPr/>
          <p:nvPr/>
        </p:nvSpPr>
        <p:spPr>
          <a:xfrm>
            <a:off x="8154035" y="635"/>
            <a:ext cx="381635" cy="1599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898640" y="2576195"/>
            <a:ext cx="5318125" cy="4315460"/>
          </a:xfrm>
          <a:custGeom>
            <a:avLst/>
            <a:gdLst/>
            <a:ahLst/>
            <a:cxnLst/>
            <a:rect l="l" t="t" r="r" b="b"/>
            <a:pathLst>
              <a:path w="5318125" h="4315460">
                <a:moveTo>
                  <a:pt x="685165" y="368300"/>
                </a:moveTo>
                <a:lnTo>
                  <a:pt x="1276985" y="0"/>
                </a:lnTo>
                <a:lnTo>
                  <a:pt x="3679825" y="259715"/>
                </a:lnTo>
                <a:lnTo>
                  <a:pt x="4387215" y="1089660"/>
                </a:lnTo>
                <a:lnTo>
                  <a:pt x="5318125" y="1349375"/>
                </a:lnTo>
                <a:lnTo>
                  <a:pt x="5318125" y="4315460"/>
                </a:lnTo>
                <a:lnTo>
                  <a:pt x="0" y="4315460"/>
                </a:lnTo>
                <a:lnTo>
                  <a:pt x="685165" y="368300"/>
                </a:lnTo>
                <a:close/>
              </a:path>
            </a:pathLst>
          </a:custGeom>
          <a:solidFill>
            <a:srgbClr val="C2DCFF"/>
          </a:solidFill>
          <a:ln/>
        </p:spPr>
      </p:sp>
      <p:sp>
        <p:nvSpPr>
          <p:cNvPr id="9" name="Text 7"/>
          <p:cNvSpPr/>
          <p:nvPr/>
        </p:nvSpPr>
        <p:spPr>
          <a:xfrm>
            <a:off x="6898640" y="2576195"/>
            <a:ext cx="5318125" cy="43154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-80645" y="2462530"/>
            <a:ext cx="5494655" cy="4478655"/>
          </a:xfrm>
          <a:custGeom>
            <a:avLst/>
            <a:gdLst/>
            <a:ahLst/>
            <a:cxnLst/>
            <a:rect l="l" t="t" r="r" b="b"/>
            <a:pathLst>
              <a:path w="5494655" h="4478655">
                <a:moveTo>
                  <a:pt x="1250950" y="0"/>
                </a:moveTo>
                <a:lnTo>
                  <a:pt x="4366895" y="296545"/>
                </a:lnTo>
                <a:lnTo>
                  <a:pt x="5494655" y="4478655"/>
                </a:lnTo>
                <a:lnTo>
                  <a:pt x="4097655" y="4458970"/>
                </a:lnTo>
                <a:lnTo>
                  <a:pt x="43180" y="4421505"/>
                </a:lnTo>
                <a:lnTo>
                  <a:pt x="0" y="1601470"/>
                </a:lnTo>
                <a:lnTo>
                  <a:pt x="1250950" y="0"/>
                </a:lnTo>
                <a:close/>
              </a:path>
            </a:pathLst>
          </a:custGeom>
          <a:solidFill>
            <a:srgbClr val="C2DCFF"/>
          </a:solidFill>
          <a:ln/>
        </p:spPr>
      </p:sp>
      <p:sp>
        <p:nvSpPr>
          <p:cNvPr id="11" name="Text 9"/>
          <p:cNvSpPr/>
          <p:nvPr/>
        </p:nvSpPr>
        <p:spPr>
          <a:xfrm>
            <a:off x="-80645" y="2462530"/>
            <a:ext cx="5494655" cy="4478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390900" y="2268855"/>
            <a:ext cx="4566285" cy="4660265"/>
          </a:xfrm>
          <a:custGeom>
            <a:avLst/>
            <a:gdLst/>
            <a:ahLst/>
            <a:cxnLst/>
            <a:rect l="l" t="t" r="r" b="b"/>
            <a:pathLst>
              <a:path w="4566285" h="4660265">
                <a:moveTo>
                  <a:pt x="1276350" y="171450"/>
                </a:moveTo>
                <a:lnTo>
                  <a:pt x="0" y="412115"/>
                </a:lnTo>
                <a:lnTo>
                  <a:pt x="714375" y="1343025"/>
                </a:lnTo>
                <a:lnTo>
                  <a:pt x="876300" y="3473450"/>
                </a:lnTo>
                <a:lnTo>
                  <a:pt x="2044700" y="4660265"/>
                </a:lnTo>
                <a:lnTo>
                  <a:pt x="4065270" y="4587875"/>
                </a:lnTo>
                <a:lnTo>
                  <a:pt x="4566285" y="2797175"/>
                </a:lnTo>
                <a:lnTo>
                  <a:pt x="4375150" y="537845"/>
                </a:lnTo>
                <a:lnTo>
                  <a:pt x="4375150" y="544195"/>
                </a:lnTo>
                <a:lnTo>
                  <a:pt x="4105275" y="114300"/>
                </a:lnTo>
                <a:lnTo>
                  <a:pt x="3541395" y="177800"/>
                </a:lnTo>
                <a:lnTo>
                  <a:pt x="2505075" y="0"/>
                </a:lnTo>
                <a:lnTo>
                  <a:pt x="1285875" y="171450"/>
                </a:lnTo>
              </a:path>
            </a:pathLst>
          </a:custGeom>
          <a:solidFill>
            <a:srgbClr val="FCEC73"/>
          </a:solidFill>
          <a:ln/>
        </p:spPr>
      </p:sp>
      <p:sp>
        <p:nvSpPr>
          <p:cNvPr id="13" name="Text 11"/>
          <p:cNvSpPr/>
          <p:nvPr/>
        </p:nvSpPr>
        <p:spPr>
          <a:xfrm>
            <a:off x="3390900" y="2268855"/>
            <a:ext cx="4566285" cy="4660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515350" y="0"/>
            <a:ext cx="3676650" cy="16002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15" name="Text 13"/>
          <p:cNvSpPr/>
          <p:nvPr/>
        </p:nvSpPr>
        <p:spPr>
          <a:xfrm>
            <a:off x="8515350" y="0"/>
            <a:ext cx="3676650" cy="160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7200" y="488315"/>
            <a:ext cx="862266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排序思想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14400" y="3792855"/>
            <a:ext cx="3123565" cy="1502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每次从未排序部分选择最小值放到已排序部分末尾，类似“挑苹果”过程，逐步实现数据的有序排列。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914400" y="294195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选择最小值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4486275" y="379285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通过不断选择最小值并交换位置，逐步将数据排序，是一种直观的排序方法。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4486275" y="294195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排序过程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8029575" y="379285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选择排序的时间复杂度为 O(n²)，适用于小规模数据排序。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029575" y="294195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排序效率</a:t>
            </a:r>
            <a:endParaRPr lang="en-US" sz="2000" dirty="0"/>
          </a:p>
        </p:txBody>
      </p:sp>
      <p:pic>
        <p:nvPicPr>
          <p:cNvPr id="23" name="Image 0" descr="https://kimi-img.moonshot.cn/pub/slides/slides_tmpl/image/25-06-01-00:38:22-d0tj0vk75iks2gau4v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988050"/>
            <a:ext cx="3030220" cy="548005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9037320" y="292100"/>
            <a:ext cx="2632075" cy="10363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037320" y="292100"/>
            <a:ext cx="2632075" cy="1036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6-01-00:38:22-d0tj0vk75iks2gau4u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040" y="426720"/>
            <a:ext cx="2031365" cy="767715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 flipV="1">
            <a:off x="0" y="1600200"/>
            <a:ext cx="12191365" cy="76200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0" y="1600200"/>
            <a:ext cx="12191365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9" name="Image 2" descr="https://kimi-img.moonshot.cn/pub/slides/slides_tmpl/image/25-06-01-00:38:22-d0tj0vk75iks2gau4v2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0900" y="2800985"/>
            <a:ext cx="638175" cy="1047750"/>
          </a:xfrm>
          <a:prstGeom prst="rect">
            <a:avLst/>
          </a:prstGeom>
        </p:spPr>
      </p:pic>
      <p:pic>
        <p:nvPicPr>
          <p:cNvPr id="30" name="Image 3" descr="https://kimi-img.moonshot.cn/pub/slides/slides_tmpl/image/25-06-01-00:38:22-d0tj0vk75iks2gau4v3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1665" y="2800985"/>
            <a:ext cx="638175" cy="1047750"/>
          </a:xfrm>
          <a:prstGeom prst="rect">
            <a:avLst/>
          </a:prstGeom>
        </p:spPr>
      </p:pic>
      <p:pic>
        <p:nvPicPr>
          <p:cNvPr id="31" name="Image 4" descr="https://kimi-img.moonshot.cn/pub/slides/slides_tmpl/image/25-06-01-00:38:22-d0tj0vk75iks2gau4v2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20350" y="2745105"/>
            <a:ext cx="638175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9050"/>
            <a:ext cx="12209780" cy="6875780"/>
          </a:xfrm>
          <a:prstGeom prst="rect">
            <a:avLst/>
          </a:prstGeom>
          <a:solidFill>
            <a:srgbClr val="6AB2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9050"/>
            <a:ext cx="122097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0" y="3178810"/>
            <a:ext cx="12209780" cy="314325"/>
          </a:xfrm>
          <a:prstGeom prst="rect">
            <a:avLst/>
          </a:prstGeom>
          <a:solidFill>
            <a:srgbClr val="78644E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3178810"/>
            <a:ext cx="12209780" cy="314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0" y="-23495"/>
            <a:ext cx="12209780" cy="3202305"/>
          </a:xfrm>
          <a:prstGeom prst="rect">
            <a:avLst/>
          </a:prstGeom>
          <a:solidFill>
            <a:srgbClr val="C2DCFF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-23495"/>
            <a:ext cx="12209780" cy="3202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2120" y="2210435"/>
            <a:ext cx="3708400" cy="4032885"/>
          </a:xfrm>
          <a:prstGeom prst="flowChartDocumen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52120" y="2210435"/>
            <a:ext cx="3708400" cy="4032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03725" y="2210435"/>
            <a:ext cx="3383280" cy="3235960"/>
          </a:xfrm>
          <a:prstGeom prst="rec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403725" y="2210435"/>
            <a:ext cx="3383280" cy="3235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flipH="1">
            <a:off x="8022590" y="2210435"/>
            <a:ext cx="3708400" cy="4032885"/>
          </a:xfrm>
          <a:prstGeom prst="flowChartDocumen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022590" y="2210435"/>
            <a:ext cx="3708400" cy="4032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5170" y="317817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初始数组 [5, 3, 8, 1]，通过动画展示排序过程，帮助理解选择排序的步骤。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3152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初始状态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4552950" y="317817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Step 1 找最小 1 → 交换 5 ↔ 1 → [1, 3, 8, 5]，逐步展示每轮选择最小值的过程。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55295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排序步骤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8314690" y="317817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经过 n-1 轮选择，最终完成排序，通过动画直观展示排序结果。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830834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排序完成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 rot="720000">
            <a:off x="2179320" y="5570855"/>
            <a:ext cx="1471930" cy="621030"/>
          </a:xfrm>
          <a:prstGeom prst="flowChartMagneticDrum">
            <a:avLst/>
          </a:prstGeom>
          <a:solidFill>
            <a:srgbClr val="ED3C38"/>
          </a:solidFill>
          <a:ln w="101600">
            <a:solidFill>
              <a:srgbClr val="00000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 rot="720000">
            <a:off x="2179320" y="5570855"/>
            <a:ext cx="1471930" cy="621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 flipV="1">
            <a:off x="1267460" y="582930"/>
            <a:ext cx="9264650" cy="902335"/>
          </a:xfrm>
          <a:prstGeom prst="snip2DiagRect">
            <a:avLst>
              <a:gd name="adj1" fmla="val 37823"/>
              <a:gd name="adj2" fmla="val 16667"/>
            </a:avLst>
          </a:prstGeom>
          <a:solidFill>
            <a:srgbClr val="36D579"/>
          </a:solidFill>
          <a:ln/>
        </p:spPr>
      </p:sp>
      <p:sp>
        <p:nvSpPr>
          <p:cNvPr id="23" name="Text 21"/>
          <p:cNvSpPr/>
          <p:nvPr/>
        </p:nvSpPr>
        <p:spPr>
          <a:xfrm>
            <a:off x="1267460" y="582930"/>
            <a:ext cx="9264650" cy="9023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66190" y="677545"/>
            <a:ext cx="965708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可视化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84850" y="1656715"/>
            <a:ext cx="156368" cy="156210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26" name="Text 24"/>
          <p:cNvSpPr/>
          <p:nvPr/>
        </p:nvSpPr>
        <p:spPr>
          <a:xfrm>
            <a:off x="5784850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017181" y="1656715"/>
            <a:ext cx="156368" cy="156210"/>
          </a:xfrm>
          <a:prstGeom prst="ellipse">
            <a:avLst/>
          </a:prstGeom>
          <a:solidFill>
            <a:srgbClr val="000000">
              <a:alpha val="0"/>
            </a:srgbClr>
          </a:solidFill>
          <a:ln w="38100">
            <a:solidFill>
              <a:srgbClr val="36D579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017181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49512" y="1656715"/>
            <a:ext cx="156368" cy="156210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30" name="Text 28"/>
          <p:cNvSpPr/>
          <p:nvPr/>
        </p:nvSpPr>
        <p:spPr>
          <a:xfrm>
            <a:off x="6249512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rot="1260000">
            <a:off x="9683750" y="444500"/>
            <a:ext cx="1205230" cy="1428750"/>
          </a:xfrm>
          <a:prstGeom prst="star4">
            <a:avLst>
              <a:gd name="adj" fmla="val 23744"/>
            </a:avLst>
          </a:prstGeom>
          <a:solidFill>
            <a:srgbClr val="6AB2FF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 rot="1260000">
            <a:off x="9683750" y="444500"/>
            <a:ext cx="1205230" cy="1428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3" name="Image 0" descr="https://kimi-img.moonshot.cn/pub/slides/slides_tmpl/image/25-06-01-00:38:23-d0tj0vs75iks2gau4v4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2120" y="1693545"/>
            <a:ext cx="678180" cy="1113790"/>
          </a:xfrm>
          <a:prstGeom prst="rect">
            <a:avLst/>
          </a:prstGeom>
        </p:spPr>
      </p:pic>
      <p:pic>
        <p:nvPicPr>
          <p:cNvPr id="34" name="Image 1" descr="https://kimi-img.moonshot.cn/pub/slides/slides_tmpl/image/25-06-01-00:38:23-d0tj0vs75iks2gau4v5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0845" y="1693545"/>
            <a:ext cx="678180" cy="1113790"/>
          </a:xfrm>
          <a:prstGeom prst="rect">
            <a:avLst/>
          </a:prstGeom>
        </p:spPr>
      </p:pic>
      <p:pic>
        <p:nvPicPr>
          <p:cNvPr id="35" name="Image 2" descr="https://kimi-img.moonshot.cn/pub/slides/slides_tmpl/image/25-06-01-00:38:23-d0tj0vs75iks2gau4v6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21975" y="1693545"/>
            <a:ext cx="678180" cy="1113790"/>
          </a:xfrm>
          <a:prstGeom prst="rect">
            <a:avLst/>
          </a:prstGeom>
        </p:spPr>
      </p:pic>
      <p:pic>
        <p:nvPicPr>
          <p:cNvPr id="36" name="Image 3" descr="https://kimi-img.moonshot.cn/pub/slides/slides_tmpl/image/25-06-01-00:38:22-d0tj0vk75iks2gau4uk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0" y="5674995"/>
            <a:ext cx="2031365" cy="767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650875" y="466089"/>
            <a:ext cx="7284390" cy="5990481"/>
          </a:xfrm>
          <a:prstGeom prst="roundRect">
            <a:avLst>
              <a:gd name="adj" fmla="val 22315"/>
            </a:avLst>
          </a:prstGeom>
          <a:solidFill>
            <a:srgbClr val="F2F2F2"/>
          </a:solidFill>
          <a:ln w="1270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650875" y="466090"/>
            <a:ext cx="6427470" cy="5946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010413" y="371475"/>
            <a:ext cx="8161655" cy="3057525"/>
          </a:xfrm>
          <a:prstGeom prst="roundRect">
            <a:avLst>
              <a:gd name="adj" fmla="val 42544"/>
            </a:avLst>
          </a:prstGeom>
          <a:solidFill>
            <a:srgbClr val="F2F2F2"/>
          </a:solidFill>
          <a:ln w="1270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175375" y="466725"/>
            <a:ext cx="8161655" cy="3057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7188752" y="4194714"/>
            <a:ext cx="5734685" cy="5752465"/>
          </a:xfrm>
          <a:prstGeom prst="round2SameRect">
            <a:avLst>
              <a:gd name="adj1" fmla="val 36891"/>
              <a:gd name="adj2" fmla="val 0"/>
            </a:avLst>
          </a:prstGeom>
          <a:solidFill>
            <a:srgbClr val="F2F2F2"/>
          </a:solidFill>
          <a:ln w="1270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 rot="5400000">
            <a:off x="6184900" y="3943985"/>
            <a:ext cx="5734685" cy="5752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741285" y="1341120"/>
            <a:ext cx="430847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通过代码解析，理解选择排序的实现细节，掌握其核心逻辑。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715885" y="702945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代码解析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775575" y="5527172"/>
            <a:ext cx="4308475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探讨选择排序的优化方法，提升算法性能。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762875" y="4888997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代码优化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50850" y="1496060"/>
            <a:ext cx="430847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核心代码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6-01-00:38:23-d0tj0vs75iks2gau4v5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8552" y="2307542"/>
            <a:ext cx="923925" cy="151701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8:23-d0tj0vs75iks2gau4v6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1240" y="3524250"/>
            <a:ext cx="923925" cy="1517015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6-01-00:38:23-d0tj0vs75iks2gau4v4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2670" y="5012690"/>
            <a:ext cx="923925" cy="151701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F0202B2-DCFF-F424-6551-B8DD947611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12" y="2347126"/>
            <a:ext cx="5994481" cy="2710070"/>
          </a:xfrm>
          <a:prstGeom prst="rect">
            <a:avLst/>
          </a:prstGeom>
        </p:spPr>
      </p:pic>
      <p:pic>
        <p:nvPicPr>
          <p:cNvPr id="17" name="Image 0" descr="https://kimi-img.moonshot.cn/pub/slides/slides_tmpl/image/25-06-01-00:38:23-d0tj0vs75iks2gau4v4g.sv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1440" y="858520"/>
            <a:ext cx="3574150" cy="2710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A0AA-2E18-D138-1244-E89F49CB1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8EE086A-CEB1-B3FC-7D04-D8B8250DC6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3D4884C-485E-1113-F990-6E7B95BF69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721D9B6-7868-4CE1-B86E-A0040B82CD14}"/>
              </a:ext>
            </a:extLst>
          </p:cNvPr>
          <p:cNvSpPr/>
          <p:nvPr/>
        </p:nvSpPr>
        <p:spPr>
          <a:xfrm>
            <a:off x="-650875" y="466089"/>
            <a:ext cx="7284390" cy="5990481"/>
          </a:xfrm>
          <a:prstGeom prst="roundRect">
            <a:avLst>
              <a:gd name="adj" fmla="val 22315"/>
            </a:avLst>
          </a:prstGeom>
          <a:solidFill>
            <a:srgbClr val="F2F2F2"/>
          </a:solidFill>
          <a:ln w="127000">
            <a:solidFill>
              <a:srgbClr val="0D0D0D"/>
            </a:solidFill>
            <a:prstDash val="solid"/>
          </a:ln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2CE5FFE-63A7-04AA-4D8A-177E28395835}"/>
              </a:ext>
            </a:extLst>
          </p:cNvPr>
          <p:cNvSpPr/>
          <p:nvPr/>
        </p:nvSpPr>
        <p:spPr>
          <a:xfrm>
            <a:off x="-650875" y="466090"/>
            <a:ext cx="6427470" cy="5946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6301F6BA-98E0-F0AE-CEFE-FA704CAFF7F5}"/>
              </a:ext>
            </a:extLst>
          </p:cNvPr>
          <p:cNvSpPr/>
          <p:nvPr/>
        </p:nvSpPr>
        <p:spPr>
          <a:xfrm>
            <a:off x="7010413" y="371475"/>
            <a:ext cx="8161655" cy="3057525"/>
          </a:xfrm>
          <a:prstGeom prst="roundRect">
            <a:avLst>
              <a:gd name="adj" fmla="val 42544"/>
            </a:avLst>
          </a:prstGeom>
          <a:solidFill>
            <a:srgbClr val="F2F2F2"/>
          </a:solidFill>
          <a:ln w="127000">
            <a:solidFill>
              <a:srgbClr val="0D0D0D"/>
            </a:solidFill>
            <a:prstDash val="solid"/>
          </a:ln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FBFA2BE-8A6F-EE4E-64CC-619F29443A93}"/>
              </a:ext>
            </a:extLst>
          </p:cNvPr>
          <p:cNvSpPr/>
          <p:nvPr/>
        </p:nvSpPr>
        <p:spPr>
          <a:xfrm>
            <a:off x="6175375" y="466725"/>
            <a:ext cx="8161655" cy="3057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0D111089-42D6-5E3B-BACF-7A2E7A7C9F21}"/>
              </a:ext>
            </a:extLst>
          </p:cNvPr>
          <p:cNvSpPr/>
          <p:nvPr/>
        </p:nvSpPr>
        <p:spPr>
          <a:xfrm rot="5400000">
            <a:off x="7188752" y="4194714"/>
            <a:ext cx="5734685" cy="5752465"/>
          </a:xfrm>
          <a:prstGeom prst="round2SameRect">
            <a:avLst>
              <a:gd name="adj1" fmla="val 36891"/>
              <a:gd name="adj2" fmla="val 0"/>
            </a:avLst>
          </a:prstGeom>
          <a:solidFill>
            <a:srgbClr val="F2F2F2"/>
          </a:solidFill>
          <a:ln w="127000">
            <a:solidFill>
              <a:srgbClr val="0D0D0D"/>
            </a:solidFill>
            <a:prstDash val="solid"/>
          </a:ln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496954F-0A3A-AC8C-29D8-6D874D961B91}"/>
              </a:ext>
            </a:extLst>
          </p:cNvPr>
          <p:cNvSpPr/>
          <p:nvPr/>
        </p:nvSpPr>
        <p:spPr>
          <a:xfrm rot="5400000">
            <a:off x="6184900" y="3943985"/>
            <a:ext cx="5734685" cy="5752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CDA2FEC-DCD7-5715-2B87-ACBEE13634B3}"/>
              </a:ext>
            </a:extLst>
          </p:cNvPr>
          <p:cNvSpPr/>
          <p:nvPr/>
        </p:nvSpPr>
        <p:spPr>
          <a:xfrm>
            <a:off x="7741285" y="1341120"/>
            <a:ext cx="430847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通过代码解析，理解选择排序的实现细节，掌握其核心逻辑。</a:t>
            </a:r>
            <a:endParaRPr lang="en-US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0CD0C06C-7DD8-9E57-42C6-71CC08D5034D}"/>
              </a:ext>
            </a:extLst>
          </p:cNvPr>
          <p:cNvSpPr/>
          <p:nvPr/>
        </p:nvSpPr>
        <p:spPr>
          <a:xfrm>
            <a:off x="7715885" y="702945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代码解析</a:t>
            </a:r>
            <a:endParaRPr lang="en-US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9EE4CAF-C8DE-C704-B862-539F35B40584}"/>
              </a:ext>
            </a:extLst>
          </p:cNvPr>
          <p:cNvSpPr/>
          <p:nvPr/>
        </p:nvSpPr>
        <p:spPr>
          <a:xfrm>
            <a:off x="7775575" y="5527172"/>
            <a:ext cx="4308475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探讨选择排序的优化方法，提升算法性能。</a:t>
            </a:r>
            <a:endParaRPr lang="en-US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FC25D15-5F35-27E4-4B0F-26A3D727B3FD}"/>
              </a:ext>
            </a:extLst>
          </p:cNvPr>
          <p:cNvSpPr/>
          <p:nvPr/>
        </p:nvSpPr>
        <p:spPr>
          <a:xfrm>
            <a:off x="7762875" y="4888997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代码优化</a:t>
            </a:r>
            <a:endParaRPr lang="en-US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0BD0594E-F5BD-9D26-5EBA-27AB1F1481C2}"/>
              </a:ext>
            </a:extLst>
          </p:cNvPr>
          <p:cNvSpPr/>
          <p:nvPr/>
        </p:nvSpPr>
        <p:spPr>
          <a:xfrm>
            <a:off x="450850" y="1496060"/>
            <a:ext cx="430847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核心代码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6-01-00:38:23-d0tj0vs75iks2gau4v5g.svg">
            <a:extLst>
              <a:ext uri="{FF2B5EF4-FFF2-40B4-BE49-F238E27FC236}">
                <a16:creationId xmlns:a16="http://schemas.microsoft.com/office/drawing/2014/main" id="{76A8E9CF-9C45-8A43-A2C9-20571ACCD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8552" y="2307542"/>
            <a:ext cx="923925" cy="151701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8:23-d0tj0vs75iks2gau4v60.svg">
            <a:extLst>
              <a:ext uri="{FF2B5EF4-FFF2-40B4-BE49-F238E27FC236}">
                <a16:creationId xmlns:a16="http://schemas.microsoft.com/office/drawing/2014/main" id="{74D468AC-250A-515E-F14D-C20F19456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1240" y="3524250"/>
            <a:ext cx="923925" cy="1517015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6-01-00:38:23-d0tj0vs75iks2gau4v40.svg">
            <a:extLst>
              <a:ext uri="{FF2B5EF4-FFF2-40B4-BE49-F238E27FC236}">
                <a16:creationId xmlns:a16="http://schemas.microsoft.com/office/drawing/2014/main" id="{6357D35C-45CC-DBB1-D4F6-36B408608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2670" y="5012690"/>
            <a:ext cx="923925" cy="1517015"/>
          </a:xfrm>
          <a:prstGeom prst="rect">
            <a:avLst/>
          </a:prstGeom>
        </p:spPr>
      </p:pic>
      <p:pic>
        <p:nvPicPr>
          <p:cNvPr id="17" name="Image 0" descr="https://kimi-img.moonshot.cn/pub/slides/slides_tmpl/image/25-06-01-00:38:23-d0tj0vs75iks2gau4v4g.svg">
            <a:extLst>
              <a:ext uri="{FF2B5EF4-FFF2-40B4-BE49-F238E27FC236}">
                <a16:creationId xmlns:a16="http://schemas.microsoft.com/office/drawing/2014/main" id="{9B7B2A4A-F622-B540-9461-3244B1357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31440" y="858520"/>
            <a:ext cx="3574150" cy="27100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3175029-774B-8A66-4F5E-B25CE1EE58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0336" y="1428965"/>
            <a:ext cx="8945948" cy="40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H="1">
            <a:off x="8154035" y="635"/>
            <a:ext cx="381635" cy="159956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7" name="Text 5"/>
          <p:cNvSpPr/>
          <p:nvPr/>
        </p:nvSpPr>
        <p:spPr>
          <a:xfrm>
            <a:off x="8154035" y="635"/>
            <a:ext cx="381635" cy="1599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898640" y="2576195"/>
            <a:ext cx="5318125" cy="4315460"/>
          </a:xfrm>
          <a:custGeom>
            <a:avLst/>
            <a:gdLst/>
            <a:ahLst/>
            <a:cxnLst/>
            <a:rect l="l" t="t" r="r" b="b"/>
            <a:pathLst>
              <a:path w="5318125" h="4315460">
                <a:moveTo>
                  <a:pt x="685165" y="368300"/>
                </a:moveTo>
                <a:lnTo>
                  <a:pt x="1276985" y="0"/>
                </a:lnTo>
                <a:lnTo>
                  <a:pt x="3679825" y="259715"/>
                </a:lnTo>
                <a:lnTo>
                  <a:pt x="4387215" y="1089660"/>
                </a:lnTo>
                <a:lnTo>
                  <a:pt x="5318125" y="1349375"/>
                </a:lnTo>
                <a:lnTo>
                  <a:pt x="5318125" y="4315460"/>
                </a:lnTo>
                <a:lnTo>
                  <a:pt x="0" y="4315460"/>
                </a:lnTo>
                <a:lnTo>
                  <a:pt x="685165" y="368300"/>
                </a:lnTo>
                <a:close/>
              </a:path>
            </a:pathLst>
          </a:custGeom>
          <a:solidFill>
            <a:srgbClr val="C2DCFF"/>
          </a:solidFill>
          <a:ln/>
        </p:spPr>
      </p:sp>
      <p:sp>
        <p:nvSpPr>
          <p:cNvPr id="9" name="Text 7"/>
          <p:cNvSpPr/>
          <p:nvPr/>
        </p:nvSpPr>
        <p:spPr>
          <a:xfrm>
            <a:off x="6898640" y="2576195"/>
            <a:ext cx="5318125" cy="43154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-80645" y="2462530"/>
            <a:ext cx="5494655" cy="4478655"/>
          </a:xfrm>
          <a:custGeom>
            <a:avLst/>
            <a:gdLst/>
            <a:ahLst/>
            <a:cxnLst/>
            <a:rect l="l" t="t" r="r" b="b"/>
            <a:pathLst>
              <a:path w="5494655" h="4478655">
                <a:moveTo>
                  <a:pt x="1250950" y="0"/>
                </a:moveTo>
                <a:lnTo>
                  <a:pt x="4366895" y="296545"/>
                </a:lnTo>
                <a:lnTo>
                  <a:pt x="5494655" y="4478655"/>
                </a:lnTo>
                <a:lnTo>
                  <a:pt x="4097655" y="4458970"/>
                </a:lnTo>
                <a:lnTo>
                  <a:pt x="43180" y="4421505"/>
                </a:lnTo>
                <a:lnTo>
                  <a:pt x="0" y="1601470"/>
                </a:lnTo>
                <a:lnTo>
                  <a:pt x="1250950" y="0"/>
                </a:lnTo>
                <a:close/>
              </a:path>
            </a:pathLst>
          </a:custGeom>
          <a:solidFill>
            <a:srgbClr val="C2DCFF"/>
          </a:solidFill>
          <a:ln/>
        </p:spPr>
      </p:sp>
      <p:sp>
        <p:nvSpPr>
          <p:cNvPr id="11" name="Text 9"/>
          <p:cNvSpPr/>
          <p:nvPr/>
        </p:nvSpPr>
        <p:spPr>
          <a:xfrm>
            <a:off x="-80645" y="2462530"/>
            <a:ext cx="5494655" cy="4478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390900" y="2268855"/>
            <a:ext cx="4566285" cy="4660265"/>
          </a:xfrm>
          <a:custGeom>
            <a:avLst/>
            <a:gdLst/>
            <a:ahLst/>
            <a:cxnLst/>
            <a:rect l="l" t="t" r="r" b="b"/>
            <a:pathLst>
              <a:path w="4566285" h="4660265">
                <a:moveTo>
                  <a:pt x="1276350" y="171450"/>
                </a:moveTo>
                <a:lnTo>
                  <a:pt x="0" y="412115"/>
                </a:lnTo>
                <a:lnTo>
                  <a:pt x="714375" y="1343025"/>
                </a:lnTo>
                <a:lnTo>
                  <a:pt x="876300" y="3473450"/>
                </a:lnTo>
                <a:lnTo>
                  <a:pt x="2044700" y="4660265"/>
                </a:lnTo>
                <a:lnTo>
                  <a:pt x="4065270" y="4587875"/>
                </a:lnTo>
                <a:lnTo>
                  <a:pt x="4566285" y="2797175"/>
                </a:lnTo>
                <a:lnTo>
                  <a:pt x="4375150" y="537845"/>
                </a:lnTo>
                <a:lnTo>
                  <a:pt x="4375150" y="544195"/>
                </a:lnTo>
                <a:lnTo>
                  <a:pt x="4105275" y="114300"/>
                </a:lnTo>
                <a:lnTo>
                  <a:pt x="3541395" y="177800"/>
                </a:lnTo>
                <a:lnTo>
                  <a:pt x="2505075" y="0"/>
                </a:lnTo>
                <a:lnTo>
                  <a:pt x="1285875" y="171450"/>
                </a:lnTo>
              </a:path>
            </a:pathLst>
          </a:custGeom>
          <a:solidFill>
            <a:srgbClr val="FCEC73"/>
          </a:solidFill>
          <a:ln/>
        </p:spPr>
      </p:sp>
      <p:sp>
        <p:nvSpPr>
          <p:cNvPr id="13" name="Text 11"/>
          <p:cNvSpPr/>
          <p:nvPr/>
        </p:nvSpPr>
        <p:spPr>
          <a:xfrm>
            <a:off x="3390900" y="2268855"/>
            <a:ext cx="4566285" cy="4660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515350" y="0"/>
            <a:ext cx="3676650" cy="16002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15" name="Text 13"/>
          <p:cNvSpPr/>
          <p:nvPr/>
        </p:nvSpPr>
        <p:spPr>
          <a:xfrm>
            <a:off x="8515350" y="0"/>
            <a:ext cx="3676650" cy="160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7200" y="488315"/>
            <a:ext cx="862266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稳定性分析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14400" y="3792855"/>
            <a:ext cx="3123565" cy="15023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选择排序是不稳定的排序算法，如 [4, 4*, 1] 排序后 [1, 4*, 4] 改变了两个 4 的相对顺序。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914400" y="294195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不稳定性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4486275" y="379285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不稳定性可能影响数据的完整性，需要根据应用场景选择合适的排序算法。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4486275" y="294195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稳定性影响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8029575" y="3792855"/>
            <a:ext cx="3123565" cy="7821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总结选择排序的稳定性特点，帮助理解其适用场景。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029575" y="294195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稳定性总结</a:t>
            </a:r>
            <a:endParaRPr lang="en-US" sz="2000" dirty="0"/>
          </a:p>
        </p:txBody>
      </p:sp>
      <p:pic>
        <p:nvPicPr>
          <p:cNvPr id="23" name="Image 0" descr="https://kimi-img.moonshot.cn/pub/slides/slides_tmpl/image/25-06-01-00:38:22-d0tj0vk75iks2gau4v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988050"/>
            <a:ext cx="3030220" cy="548005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9037320" y="292100"/>
            <a:ext cx="2632075" cy="10363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037320" y="292100"/>
            <a:ext cx="2632075" cy="1036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6-01-00:38:22-d0tj0vk75iks2gau4u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040" y="426720"/>
            <a:ext cx="2031365" cy="767715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 flipV="1">
            <a:off x="0" y="1600200"/>
            <a:ext cx="12191365" cy="76200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0" y="1600200"/>
            <a:ext cx="12191365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9" name="Image 2" descr="https://kimi-img.moonshot.cn/pub/slides/slides_tmpl/image/25-06-01-00:38:22-d0tj0vk75iks2gau4v2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0900" y="2800985"/>
            <a:ext cx="638175" cy="1047750"/>
          </a:xfrm>
          <a:prstGeom prst="rect">
            <a:avLst/>
          </a:prstGeom>
        </p:spPr>
      </p:pic>
      <p:pic>
        <p:nvPicPr>
          <p:cNvPr id="30" name="Image 3" descr="https://kimi-img.moonshot.cn/pub/slides/slides_tmpl/image/25-06-01-00:38:22-d0tj0vk75iks2gau4v3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1665" y="2800985"/>
            <a:ext cx="638175" cy="1047750"/>
          </a:xfrm>
          <a:prstGeom prst="rect">
            <a:avLst/>
          </a:prstGeom>
        </p:spPr>
      </p:pic>
      <p:pic>
        <p:nvPicPr>
          <p:cNvPr id="31" name="Image 4" descr="https://kimi-img.moonshot.cn/pub/slides/slides_tmpl/image/25-06-01-00:38:22-d0tj0vk75iks2gau4v2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20350" y="2745105"/>
            <a:ext cx="638175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288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（05）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4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6-01-00:38:09-d0tj0sc75iks2gau4ub0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6-01-00:38:08-d0tj0s475iks2gau4ua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5579110"/>
            <a:ext cx="12210415" cy="117856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6-01-00:38:09-d0tj0sc75iks2gau4u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85" y="172085"/>
            <a:ext cx="4663440" cy="45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01340" y="2382520"/>
            <a:ext cx="9074785" cy="218630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101340" y="2382520"/>
            <a:ext cx="9074785" cy="2186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0"/>
            <a:ext cx="3045460" cy="68580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0"/>
            <a:ext cx="304546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517900" y="5447665"/>
            <a:ext cx="6231890" cy="4220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冒泡排序的时间复杂度为 O(n²)，适用于小规模数据排序。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3517900" y="480949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排序效率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36550" y="272415"/>
            <a:ext cx="259397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排序思想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67350" y="3161665"/>
            <a:ext cx="6231890" cy="7821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每轮比较将最大值推到顶端，通过多轮比较完成排序，是一种直观的排序方法。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5467350" y="252349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排序过程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517900" y="911225"/>
            <a:ext cx="6231890" cy="7821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冒泡排序通过相邻元素两两比较，将大值“冒泡”到右侧，逐步实现数据的有序排列。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3517900" y="27305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相邻比较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rot="5400000" flipV="1">
            <a:off x="-318135" y="3362960"/>
            <a:ext cx="6858635" cy="132080"/>
          </a:xfrm>
          <a:prstGeom prst="rect">
            <a:avLst/>
          </a:prstGeom>
          <a:solidFill>
            <a:srgbClr val="7030A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 rot="5400000">
            <a:off x="-318135" y="3362960"/>
            <a:ext cx="6858635" cy="132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694430" y="2823845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694430" y="2823845"/>
            <a:ext cx="1452880" cy="1210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rot="10800000">
            <a:off x="9998075" y="485140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 rot="10800000">
            <a:off x="9998075" y="485140"/>
            <a:ext cx="1452880" cy="1210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10800000">
            <a:off x="9998075" y="4972927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 rot="10800000">
            <a:off x="9998075" y="4972927"/>
            <a:ext cx="1452880" cy="1210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6-01-00:38:22-d0tj0vk75iks2gau4uu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620" y="3986530"/>
            <a:ext cx="2923540" cy="287147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6-01-00:38:22-d0tj0vk75iks2gau4uu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6065" y="571500"/>
            <a:ext cx="597535" cy="597535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6-01-00:38:22-d0tj0vk75iks2gau4uv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3370" y="3339465"/>
            <a:ext cx="610235" cy="610235"/>
          </a:xfrm>
          <a:prstGeom prst="rect">
            <a:avLst/>
          </a:prstGeom>
        </p:spPr>
      </p:pic>
      <p:pic>
        <p:nvPicPr>
          <p:cNvPr id="26" name="Image 3" descr="https://kimi-img.moonshot.cn/pub/slides/slides_tmpl/image/25-06-01-00:38:22-d0tj0vk75iks2gau4uv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8915" y="5081905"/>
            <a:ext cx="693420" cy="693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475345" y="1686560"/>
            <a:ext cx="3716655" cy="123952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5" name="Text 3"/>
          <p:cNvSpPr/>
          <p:nvPr/>
        </p:nvSpPr>
        <p:spPr>
          <a:xfrm>
            <a:off x="8475345" y="1686560"/>
            <a:ext cx="3716655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475345" y="2926715"/>
            <a:ext cx="3716655" cy="123952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8475345" y="2926715"/>
            <a:ext cx="3716655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475345" y="4164330"/>
            <a:ext cx="3716655" cy="123952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9" name="Text 7"/>
          <p:cNvSpPr/>
          <p:nvPr/>
        </p:nvSpPr>
        <p:spPr>
          <a:xfrm>
            <a:off x="8475345" y="4164330"/>
            <a:ext cx="3716655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0" y="1686560"/>
            <a:ext cx="3716655" cy="123952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11" name="Text 9"/>
          <p:cNvSpPr/>
          <p:nvPr/>
        </p:nvSpPr>
        <p:spPr>
          <a:xfrm>
            <a:off x="0" y="1686560"/>
            <a:ext cx="3716655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0" y="2926715"/>
            <a:ext cx="3716655" cy="123952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13" name="Text 11"/>
          <p:cNvSpPr/>
          <p:nvPr/>
        </p:nvSpPr>
        <p:spPr>
          <a:xfrm>
            <a:off x="0" y="2926715"/>
            <a:ext cx="3716655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0" y="4164330"/>
            <a:ext cx="3716655" cy="123952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15" name="Text 13"/>
          <p:cNvSpPr/>
          <p:nvPr/>
        </p:nvSpPr>
        <p:spPr>
          <a:xfrm>
            <a:off x="0" y="4164330"/>
            <a:ext cx="3716655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0" y="2225040"/>
            <a:ext cx="371729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</a:t>
            </a:r>
            <a:r>
              <a:rPr lang="zh-CN" alt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介绍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0" y="1905635"/>
            <a:ext cx="371665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ONE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3048000" y="6460161"/>
            <a:ext cx="3048635" cy="398474"/>
          </a:xfrm>
          <a:prstGeom prst="rect">
            <a:avLst/>
          </a:prstGeom>
          <a:solidFill>
            <a:srgbClr val="002E35"/>
          </a:solidFill>
          <a:ln/>
        </p:spPr>
      </p:sp>
      <p:sp>
        <p:nvSpPr>
          <p:cNvPr id="19" name="Text 17"/>
          <p:cNvSpPr/>
          <p:nvPr/>
        </p:nvSpPr>
        <p:spPr>
          <a:xfrm>
            <a:off x="3048000" y="6460161"/>
            <a:ext cx="3048635" cy="3984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0" y="6549164"/>
            <a:ext cx="3048318" cy="309471"/>
          </a:xfrm>
          <a:prstGeom prst="rect">
            <a:avLst/>
          </a:prstGeom>
          <a:solidFill>
            <a:srgbClr val="002E35"/>
          </a:solidFill>
          <a:ln/>
        </p:spPr>
      </p:sp>
      <p:sp>
        <p:nvSpPr>
          <p:cNvPr id="21" name="Text 19"/>
          <p:cNvSpPr/>
          <p:nvPr/>
        </p:nvSpPr>
        <p:spPr>
          <a:xfrm>
            <a:off x="0" y="6549164"/>
            <a:ext cx="3048318" cy="3094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097270" y="6227445"/>
            <a:ext cx="6094730" cy="631190"/>
          </a:xfrm>
          <a:prstGeom prst="rect">
            <a:avLst/>
          </a:prstGeom>
          <a:solidFill>
            <a:srgbClr val="002E35"/>
          </a:solidFill>
          <a:ln/>
        </p:spPr>
      </p:sp>
      <p:sp>
        <p:nvSpPr>
          <p:cNvPr id="23" name="Text 21"/>
          <p:cNvSpPr/>
          <p:nvPr/>
        </p:nvSpPr>
        <p:spPr>
          <a:xfrm>
            <a:off x="6097270" y="6227445"/>
            <a:ext cx="6094730" cy="631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0" y="3545840"/>
            <a:ext cx="371729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学习目标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0" y="3226435"/>
            <a:ext cx="371665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TWO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0" y="4834890"/>
            <a:ext cx="371729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排序基础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0" y="4515485"/>
            <a:ext cx="371665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THREE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8442325" y="2225040"/>
            <a:ext cx="374967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8442325" y="1905635"/>
            <a:ext cx="374904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FOUR</a:t>
            </a:r>
            <a:endParaRPr lang="en-US" sz="2000" dirty="0"/>
          </a:p>
        </p:txBody>
      </p:sp>
      <p:sp>
        <p:nvSpPr>
          <p:cNvPr id="30" name="Text 28"/>
          <p:cNvSpPr/>
          <p:nvPr/>
        </p:nvSpPr>
        <p:spPr>
          <a:xfrm>
            <a:off x="8442325" y="3545840"/>
            <a:ext cx="374967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8442325" y="3226435"/>
            <a:ext cx="374904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FIVE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442325" y="4834890"/>
            <a:ext cx="374967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算法对比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8442325" y="4515485"/>
            <a:ext cx="374904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SIX</a:t>
            </a:r>
            <a:endParaRPr lang="en-US" sz="2000" dirty="0"/>
          </a:p>
        </p:txBody>
      </p:sp>
      <p:sp>
        <p:nvSpPr>
          <p:cNvPr id="34" name="Shape 32"/>
          <p:cNvSpPr/>
          <p:nvPr/>
        </p:nvSpPr>
        <p:spPr>
          <a:xfrm rot="5400000">
            <a:off x="1082675" y="2628900"/>
            <a:ext cx="540512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5" name="Text 33"/>
          <p:cNvSpPr/>
          <p:nvPr/>
        </p:nvSpPr>
        <p:spPr>
          <a:xfrm rot="5400000">
            <a:off x="1082675" y="2628900"/>
            <a:ext cx="540512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5" y="2866390"/>
            <a:ext cx="3759835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7" name="Text 35"/>
          <p:cNvSpPr/>
          <p:nvPr/>
        </p:nvSpPr>
        <p:spPr>
          <a:xfrm>
            <a:off x="635" y="2866390"/>
            <a:ext cx="375983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5" y="4142105"/>
            <a:ext cx="3759835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9" name="Text 37"/>
          <p:cNvSpPr/>
          <p:nvPr/>
        </p:nvSpPr>
        <p:spPr>
          <a:xfrm>
            <a:off x="635" y="4142105"/>
            <a:ext cx="375983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rot="5400000">
            <a:off x="5713095" y="2628900"/>
            <a:ext cx="540512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41" name="Text 39"/>
          <p:cNvSpPr/>
          <p:nvPr/>
        </p:nvSpPr>
        <p:spPr>
          <a:xfrm rot="5400000">
            <a:off x="5713095" y="2628900"/>
            <a:ext cx="540512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32165" y="2866390"/>
            <a:ext cx="3759835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43" name="Text 41"/>
          <p:cNvSpPr/>
          <p:nvPr/>
        </p:nvSpPr>
        <p:spPr>
          <a:xfrm>
            <a:off x="8432165" y="2866390"/>
            <a:ext cx="375983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432165" y="4142105"/>
            <a:ext cx="3759835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45" name="Text 43"/>
          <p:cNvSpPr/>
          <p:nvPr/>
        </p:nvSpPr>
        <p:spPr>
          <a:xfrm>
            <a:off x="8432165" y="4142105"/>
            <a:ext cx="375983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717290" y="5257800"/>
            <a:ext cx="473075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47" name="Text 45"/>
          <p:cNvSpPr/>
          <p:nvPr/>
        </p:nvSpPr>
        <p:spPr>
          <a:xfrm>
            <a:off x="3717290" y="5257800"/>
            <a:ext cx="473075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605395" y="475615"/>
            <a:ext cx="1334770" cy="643890"/>
          </a:xfrm>
          <a:custGeom>
            <a:avLst/>
            <a:gdLst/>
            <a:ahLst/>
            <a:cxnLst/>
            <a:rect l="l" t="t" r="r" b="b"/>
            <a:pathLst>
              <a:path w="1334770" h="643890">
                <a:moveTo>
                  <a:pt x="0" y="643890"/>
                </a:moveTo>
                <a:lnTo>
                  <a:pt x="1334770" y="643890"/>
                </a:lnTo>
                <a:lnTo>
                  <a:pt x="669409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7605395" y="475615"/>
            <a:ext cx="1334770" cy="6438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858260" y="929005"/>
            <a:ext cx="3879215" cy="382270"/>
          </a:xfrm>
          <a:prstGeom prst="rect">
            <a:avLst/>
          </a:prstGeom>
          <a:solidFill>
            <a:srgbClr val="002E35"/>
          </a:solidFill>
          <a:ln/>
        </p:spPr>
      </p:sp>
      <p:sp>
        <p:nvSpPr>
          <p:cNvPr id="51" name="Text 49"/>
          <p:cNvSpPr/>
          <p:nvPr/>
        </p:nvSpPr>
        <p:spPr>
          <a:xfrm>
            <a:off x="3858260" y="929005"/>
            <a:ext cx="3879215" cy="382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064000" y="2515515"/>
            <a:ext cx="4064000" cy="2773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b="1" dirty="0">
                <a:solidFill>
                  <a:srgbClr val="6AB2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目录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051069" y="1569440"/>
            <a:ext cx="4089861" cy="8778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200" b="1" dirty="0">
                <a:solidFill>
                  <a:srgbClr val="6AB2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CONTENTS.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C2DC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3265" y="1404620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B8F0CF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23265" y="1404620"/>
            <a:ext cx="10810875" cy="18669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3265" y="2939735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76E2A1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3265" y="2939735"/>
            <a:ext cx="10810875" cy="18669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3265" y="4531289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36D579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23265" y="4531289"/>
            <a:ext cx="10810875" cy="18669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33780" y="1713488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3780" y="1713488"/>
            <a:ext cx="1205884" cy="1216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39258" y="3290320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39258" y="3290320"/>
            <a:ext cx="1205884" cy="1216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57256" y="4870310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57256" y="4870310"/>
            <a:ext cx="1205884" cy="1216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335838" y="3614684"/>
            <a:ext cx="636982" cy="600585"/>
          </a:xfrm>
          <a:custGeom>
            <a:avLst/>
            <a:gdLst/>
            <a:ahLst/>
            <a:cxnLst/>
            <a:rect l="l" t="t" r="r" b="b"/>
            <a:pathLst>
              <a:path w="636982" h="600585">
                <a:moveTo>
                  <a:pt x="300412" y="504007"/>
                </a:moveTo>
                <a:cubicBezTo>
                  <a:pt x="300412" y="504007"/>
                  <a:pt x="293071" y="504007"/>
                  <a:pt x="293071" y="511767"/>
                </a:cubicBezTo>
                <a:cubicBezTo>
                  <a:pt x="293071" y="511767"/>
                  <a:pt x="293071" y="511767"/>
                  <a:pt x="293071" y="550571"/>
                </a:cubicBezTo>
                <a:cubicBezTo>
                  <a:pt x="293071" y="555744"/>
                  <a:pt x="293071" y="558331"/>
                  <a:pt x="297965" y="558331"/>
                </a:cubicBezTo>
                <a:cubicBezTo>
                  <a:pt x="297965" y="558331"/>
                  <a:pt x="297965" y="558331"/>
                  <a:pt x="342008" y="558331"/>
                </a:cubicBezTo>
                <a:cubicBezTo>
                  <a:pt x="344454" y="558331"/>
                  <a:pt x="346901" y="555744"/>
                  <a:pt x="346901" y="553158"/>
                </a:cubicBezTo>
                <a:cubicBezTo>
                  <a:pt x="346901" y="553158"/>
                  <a:pt x="346901" y="553158"/>
                  <a:pt x="346901" y="511767"/>
                </a:cubicBezTo>
                <a:cubicBezTo>
                  <a:pt x="346901" y="504007"/>
                  <a:pt x="342008" y="504007"/>
                  <a:pt x="342008" y="504007"/>
                </a:cubicBezTo>
                <a:cubicBezTo>
                  <a:pt x="342008" y="504007"/>
                  <a:pt x="342008" y="504007"/>
                  <a:pt x="300412" y="504007"/>
                </a:cubicBezTo>
                <a:close/>
                <a:moveTo>
                  <a:pt x="318491" y="422522"/>
                </a:moveTo>
                <a:cubicBezTo>
                  <a:pt x="304451" y="422522"/>
                  <a:pt x="293071" y="434006"/>
                  <a:pt x="293071" y="448175"/>
                </a:cubicBezTo>
                <a:cubicBezTo>
                  <a:pt x="293071" y="462344"/>
                  <a:pt x="304451" y="473829"/>
                  <a:pt x="318491" y="473829"/>
                </a:cubicBezTo>
                <a:cubicBezTo>
                  <a:pt x="332531" y="473829"/>
                  <a:pt x="343911" y="462344"/>
                  <a:pt x="343911" y="448175"/>
                </a:cubicBezTo>
                <a:cubicBezTo>
                  <a:pt x="343911" y="434006"/>
                  <a:pt x="332531" y="422522"/>
                  <a:pt x="318491" y="422522"/>
                </a:cubicBezTo>
                <a:close/>
                <a:moveTo>
                  <a:pt x="274755" y="104624"/>
                </a:moveTo>
                <a:cubicBezTo>
                  <a:pt x="282198" y="99593"/>
                  <a:pt x="292122" y="99593"/>
                  <a:pt x="297082" y="107139"/>
                </a:cubicBezTo>
                <a:cubicBezTo>
                  <a:pt x="302044" y="114684"/>
                  <a:pt x="299563" y="124743"/>
                  <a:pt x="294603" y="129774"/>
                </a:cubicBezTo>
                <a:cubicBezTo>
                  <a:pt x="108542" y="260555"/>
                  <a:pt x="108542" y="260555"/>
                  <a:pt x="108542" y="260555"/>
                </a:cubicBezTo>
                <a:cubicBezTo>
                  <a:pt x="106061" y="263070"/>
                  <a:pt x="103582" y="265585"/>
                  <a:pt x="101101" y="265585"/>
                </a:cubicBezTo>
                <a:cubicBezTo>
                  <a:pt x="96139" y="265585"/>
                  <a:pt x="91177" y="263070"/>
                  <a:pt x="88697" y="258040"/>
                </a:cubicBezTo>
                <a:cubicBezTo>
                  <a:pt x="83735" y="250494"/>
                  <a:pt x="83735" y="240435"/>
                  <a:pt x="91177" y="235405"/>
                </a:cubicBezTo>
                <a:cubicBezTo>
                  <a:pt x="274755" y="104624"/>
                  <a:pt x="274755" y="104624"/>
                  <a:pt x="274755" y="104624"/>
                </a:cubicBezTo>
                <a:close/>
                <a:moveTo>
                  <a:pt x="166861" y="89457"/>
                </a:moveTo>
                <a:cubicBezTo>
                  <a:pt x="174368" y="84504"/>
                  <a:pt x="184376" y="84504"/>
                  <a:pt x="189382" y="91934"/>
                </a:cubicBezTo>
                <a:cubicBezTo>
                  <a:pt x="194385" y="99362"/>
                  <a:pt x="191883" y="109268"/>
                  <a:pt x="186878" y="114221"/>
                </a:cubicBezTo>
                <a:cubicBezTo>
                  <a:pt x="99299" y="176128"/>
                  <a:pt x="99299" y="176128"/>
                  <a:pt x="99299" y="176128"/>
                </a:cubicBezTo>
                <a:cubicBezTo>
                  <a:pt x="96797" y="178604"/>
                  <a:pt x="94293" y="181081"/>
                  <a:pt x="89290" y="181081"/>
                </a:cubicBezTo>
                <a:cubicBezTo>
                  <a:pt x="84285" y="181081"/>
                  <a:pt x="79279" y="178604"/>
                  <a:pt x="76778" y="173651"/>
                </a:cubicBezTo>
                <a:cubicBezTo>
                  <a:pt x="71773" y="166224"/>
                  <a:pt x="74276" y="156317"/>
                  <a:pt x="81783" y="151364"/>
                </a:cubicBezTo>
                <a:cubicBezTo>
                  <a:pt x="166861" y="89457"/>
                  <a:pt x="166861" y="89457"/>
                  <a:pt x="166861" y="89457"/>
                </a:cubicBezTo>
                <a:close/>
                <a:moveTo>
                  <a:pt x="66095" y="42252"/>
                </a:moveTo>
                <a:cubicBezTo>
                  <a:pt x="51249" y="42252"/>
                  <a:pt x="38876" y="54723"/>
                  <a:pt x="38876" y="67193"/>
                </a:cubicBezTo>
                <a:cubicBezTo>
                  <a:pt x="38876" y="67193"/>
                  <a:pt x="38876" y="67193"/>
                  <a:pt x="38876" y="373962"/>
                </a:cubicBezTo>
                <a:cubicBezTo>
                  <a:pt x="38876" y="388927"/>
                  <a:pt x="51249" y="401397"/>
                  <a:pt x="66095" y="401397"/>
                </a:cubicBezTo>
                <a:cubicBezTo>
                  <a:pt x="66095" y="401397"/>
                  <a:pt x="66095" y="401397"/>
                  <a:pt x="570886" y="401397"/>
                </a:cubicBezTo>
                <a:cubicBezTo>
                  <a:pt x="585732" y="401397"/>
                  <a:pt x="598104" y="388927"/>
                  <a:pt x="598104" y="373962"/>
                </a:cubicBezTo>
                <a:lnTo>
                  <a:pt x="598104" y="67193"/>
                </a:lnTo>
                <a:cubicBezTo>
                  <a:pt x="598104" y="54723"/>
                  <a:pt x="585732" y="42252"/>
                  <a:pt x="570886" y="42252"/>
                </a:cubicBezTo>
                <a:cubicBezTo>
                  <a:pt x="570886" y="42252"/>
                  <a:pt x="570886" y="42252"/>
                  <a:pt x="66095" y="42252"/>
                </a:cubicBezTo>
                <a:close/>
                <a:moveTo>
                  <a:pt x="27370" y="0"/>
                </a:moveTo>
                <a:cubicBezTo>
                  <a:pt x="27370" y="0"/>
                  <a:pt x="27370" y="0"/>
                  <a:pt x="609613" y="0"/>
                </a:cubicBezTo>
                <a:cubicBezTo>
                  <a:pt x="624542" y="0"/>
                  <a:pt x="636982" y="10009"/>
                  <a:pt x="636982" y="25024"/>
                </a:cubicBezTo>
                <a:cubicBezTo>
                  <a:pt x="636982" y="25024"/>
                  <a:pt x="636982" y="25024"/>
                  <a:pt x="636982" y="477966"/>
                </a:cubicBezTo>
                <a:cubicBezTo>
                  <a:pt x="636982" y="492981"/>
                  <a:pt x="624542" y="505492"/>
                  <a:pt x="609613" y="505492"/>
                </a:cubicBezTo>
                <a:cubicBezTo>
                  <a:pt x="609613" y="505492"/>
                  <a:pt x="609613" y="505492"/>
                  <a:pt x="395627" y="505492"/>
                </a:cubicBezTo>
                <a:cubicBezTo>
                  <a:pt x="395627" y="505492"/>
                  <a:pt x="390650" y="505492"/>
                  <a:pt x="390650" y="510497"/>
                </a:cubicBezTo>
                <a:cubicBezTo>
                  <a:pt x="390650" y="510497"/>
                  <a:pt x="390650" y="510497"/>
                  <a:pt x="390650" y="553039"/>
                </a:cubicBezTo>
                <a:cubicBezTo>
                  <a:pt x="390650" y="555542"/>
                  <a:pt x="390650" y="558044"/>
                  <a:pt x="393138" y="558044"/>
                </a:cubicBezTo>
                <a:cubicBezTo>
                  <a:pt x="393138" y="558044"/>
                  <a:pt x="393138" y="558044"/>
                  <a:pt x="450366" y="558044"/>
                </a:cubicBezTo>
                <a:cubicBezTo>
                  <a:pt x="462809" y="558044"/>
                  <a:pt x="472761" y="568054"/>
                  <a:pt x="472761" y="580567"/>
                </a:cubicBezTo>
                <a:cubicBezTo>
                  <a:pt x="472761" y="590576"/>
                  <a:pt x="462809" y="600585"/>
                  <a:pt x="450366" y="600585"/>
                </a:cubicBezTo>
                <a:cubicBezTo>
                  <a:pt x="450366" y="600585"/>
                  <a:pt x="450366" y="600585"/>
                  <a:pt x="186616" y="600585"/>
                </a:cubicBezTo>
                <a:cubicBezTo>
                  <a:pt x="174176" y="600585"/>
                  <a:pt x="164222" y="590576"/>
                  <a:pt x="164222" y="580567"/>
                </a:cubicBezTo>
                <a:cubicBezTo>
                  <a:pt x="164222" y="568054"/>
                  <a:pt x="174176" y="558044"/>
                  <a:pt x="186616" y="558044"/>
                </a:cubicBezTo>
                <a:cubicBezTo>
                  <a:pt x="186616" y="558044"/>
                  <a:pt x="186616" y="558044"/>
                  <a:pt x="243846" y="558044"/>
                </a:cubicBezTo>
                <a:cubicBezTo>
                  <a:pt x="246334" y="558044"/>
                  <a:pt x="246334" y="555542"/>
                  <a:pt x="246334" y="550537"/>
                </a:cubicBezTo>
                <a:cubicBezTo>
                  <a:pt x="246334" y="550537"/>
                  <a:pt x="246334" y="550537"/>
                  <a:pt x="246334" y="510497"/>
                </a:cubicBezTo>
                <a:cubicBezTo>
                  <a:pt x="246334" y="502990"/>
                  <a:pt x="238869" y="505492"/>
                  <a:pt x="238869" y="505492"/>
                </a:cubicBezTo>
                <a:cubicBezTo>
                  <a:pt x="238869" y="505492"/>
                  <a:pt x="238869" y="505492"/>
                  <a:pt x="27370" y="505492"/>
                </a:cubicBezTo>
                <a:cubicBezTo>
                  <a:pt x="12441" y="505492"/>
                  <a:pt x="0" y="492981"/>
                  <a:pt x="0" y="477966"/>
                </a:cubicBezTo>
                <a:cubicBezTo>
                  <a:pt x="0" y="477966"/>
                  <a:pt x="0" y="477966"/>
                  <a:pt x="0" y="25024"/>
                </a:cubicBezTo>
                <a:cubicBezTo>
                  <a:pt x="0" y="10009"/>
                  <a:pt x="12441" y="0"/>
                  <a:pt x="27370" y="0"/>
                </a:cubicBezTo>
                <a:close/>
              </a:path>
            </a:pathLst>
          </a:custGeom>
          <a:solidFill>
            <a:srgbClr val="36D579"/>
          </a:solidFill>
          <a:ln/>
        </p:spPr>
      </p:sp>
      <p:sp>
        <p:nvSpPr>
          <p:cNvPr id="17" name="Text 15"/>
          <p:cNvSpPr/>
          <p:nvPr/>
        </p:nvSpPr>
        <p:spPr>
          <a:xfrm>
            <a:off x="1335838" y="3614684"/>
            <a:ext cx="636982" cy="6005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7321" y="5126012"/>
            <a:ext cx="702715" cy="801043"/>
          </a:xfrm>
          <a:custGeom>
            <a:avLst/>
            <a:gdLst/>
            <a:ahLst/>
            <a:cxnLst/>
            <a:rect l="l" t="t" r="r" b="b"/>
            <a:pathLst>
              <a:path w="702715" h="801043">
                <a:moveTo>
                  <a:pt x="197857" y="456254"/>
                </a:moveTo>
                <a:cubicBezTo>
                  <a:pt x="189443" y="458565"/>
                  <a:pt x="181795" y="463951"/>
                  <a:pt x="177206" y="471648"/>
                </a:cubicBezTo>
                <a:cubicBezTo>
                  <a:pt x="171087" y="477805"/>
                  <a:pt x="171087" y="487040"/>
                  <a:pt x="174147" y="496275"/>
                </a:cubicBezTo>
                <a:cubicBezTo>
                  <a:pt x="174147" y="505512"/>
                  <a:pt x="180266" y="511669"/>
                  <a:pt x="189443" y="517825"/>
                </a:cubicBezTo>
                <a:lnTo>
                  <a:pt x="272050" y="567081"/>
                </a:lnTo>
                <a:cubicBezTo>
                  <a:pt x="272050" y="564002"/>
                  <a:pt x="268991" y="560924"/>
                  <a:pt x="268991" y="554767"/>
                </a:cubicBezTo>
                <a:cubicBezTo>
                  <a:pt x="268991" y="554767"/>
                  <a:pt x="268991" y="554767"/>
                  <a:pt x="232278" y="465492"/>
                </a:cubicBezTo>
                <a:cubicBezTo>
                  <a:pt x="232278" y="465492"/>
                  <a:pt x="232278" y="465492"/>
                  <a:pt x="223098" y="459333"/>
                </a:cubicBezTo>
                <a:cubicBezTo>
                  <a:pt x="215450" y="454717"/>
                  <a:pt x="206271" y="453946"/>
                  <a:pt x="197857" y="456254"/>
                </a:cubicBezTo>
                <a:close/>
                <a:moveTo>
                  <a:pt x="173372" y="128050"/>
                </a:moveTo>
                <a:cubicBezTo>
                  <a:pt x="154831" y="134302"/>
                  <a:pt x="148651" y="153059"/>
                  <a:pt x="154831" y="168689"/>
                </a:cubicBezTo>
                <a:cubicBezTo>
                  <a:pt x="154831" y="168689"/>
                  <a:pt x="154831" y="168689"/>
                  <a:pt x="300062" y="540705"/>
                </a:cubicBezTo>
                <a:cubicBezTo>
                  <a:pt x="321690" y="596975"/>
                  <a:pt x="364951" y="634489"/>
                  <a:pt x="420571" y="653247"/>
                </a:cubicBezTo>
                <a:cubicBezTo>
                  <a:pt x="426752" y="653247"/>
                  <a:pt x="429840" y="656373"/>
                  <a:pt x="432931" y="662624"/>
                </a:cubicBezTo>
                <a:cubicBezTo>
                  <a:pt x="432931" y="662624"/>
                  <a:pt x="432931" y="662624"/>
                  <a:pt x="470011" y="759535"/>
                </a:cubicBezTo>
                <a:lnTo>
                  <a:pt x="664681" y="681382"/>
                </a:lnTo>
                <a:cubicBezTo>
                  <a:pt x="664681" y="681382"/>
                  <a:pt x="664681" y="681382"/>
                  <a:pt x="627601" y="584471"/>
                </a:cubicBezTo>
                <a:cubicBezTo>
                  <a:pt x="624510" y="578217"/>
                  <a:pt x="624510" y="575091"/>
                  <a:pt x="627601" y="568840"/>
                </a:cubicBezTo>
                <a:cubicBezTo>
                  <a:pt x="658500" y="518821"/>
                  <a:pt x="661590" y="459423"/>
                  <a:pt x="639962" y="406279"/>
                </a:cubicBezTo>
                <a:cubicBezTo>
                  <a:pt x="639962" y="406279"/>
                  <a:pt x="639962" y="406279"/>
                  <a:pt x="575071" y="237464"/>
                </a:cubicBezTo>
                <a:cubicBezTo>
                  <a:pt x="568892" y="218709"/>
                  <a:pt x="550352" y="212455"/>
                  <a:pt x="531812" y="218709"/>
                </a:cubicBezTo>
                <a:cubicBezTo>
                  <a:pt x="516360" y="224961"/>
                  <a:pt x="507091" y="243718"/>
                  <a:pt x="513272" y="262473"/>
                </a:cubicBezTo>
                <a:cubicBezTo>
                  <a:pt x="513272" y="262473"/>
                  <a:pt x="513272" y="262473"/>
                  <a:pt x="541081" y="328123"/>
                </a:cubicBezTo>
                <a:cubicBezTo>
                  <a:pt x="544171" y="337503"/>
                  <a:pt x="537990" y="346881"/>
                  <a:pt x="531812" y="350007"/>
                </a:cubicBezTo>
                <a:cubicBezTo>
                  <a:pt x="522541" y="356261"/>
                  <a:pt x="513272" y="350007"/>
                  <a:pt x="507091" y="340629"/>
                </a:cubicBezTo>
                <a:cubicBezTo>
                  <a:pt x="507091" y="340629"/>
                  <a:pt x="507091" y="340629"/>
                  <a:pt x="482370" y="274979"/>
                </a:cubicBezTo>
                <a:cubicBezTo>
                  <a:pt x="482370" y="271853"/>
                  <a:pt x="482370" y="271853"/>
                  <a:pt x="479282" y="268728"/>
                </a:cubicBezTo>
                <a:cubicBezTo>
                  <a:pt x="479282" y="268728"/>
                  <a:pt x="479282" y="268728"/>
                  <a:pt x="473101" y="249970"/>
                </a:cubicBezTo>
                <a:cubicBezTo>
                  <a:pt x="470011" y="243718"/>
                  <a:pt x="463830" y="237464"/>
                  <a:pt x="454561" y="234339"/>
                </a:cubicBezTo>
                <a:cubicBezTo>
                  <a:pt x="448380" y="228087"/>
                  <a:pt x="439111" y="228087"/>
                  <a:pt x="429840" y="231213"/>
                </a:cubicBezTo>
                <a:cubicBezTo>
                  <a:pt x="420571" y="234339"/>
                  <a:pt x="414391" y="240590"/>
                  <a:pt x="411300" y="249970"/>
                </a:cubicBezTo>
                <a:cubicBezTo>
                  <a:pt x="408212" y="259348"/>
                  <a:pt x="408212" y="268728"/>
                  <a:pt x="411300" y="274979"/>
                </a:cubicBezTo>
                <a:cubicBezTo>
                  <a:pt x="411300" y="274979"/>
                  <a:pt x="411300" y="274979"/>
                  <a:pt x="448380" y="368764"/>
                </a:cubicBezTo>
                <a:cubicBezTo>
                  <a:pt x="451471" y="378144"/>
                  <a:pt x="448380" y="387522"/>
                  <a:pt x="439111" y="390647"/>
                </a:cubicBezTo>
                <a:cubicBezTo>
                  <a:pt x="429840" y="393773"/>
                  <a:pt x="420571" y="390647"/>
                  <a:pt x="417481" y="381270"/>
                </a:cubicBezTo>
                <a:cubicBezTo>
                  <a:pt x="417481" y="381270"/>
                  <a:pt x="417481" y="381270"/>
                  <a:pt x="371132" y="265602"/>
                </a:cubicBezTo>
                <a:cubicBezTo>
                  <a:pt x="368041" y="256222"/>
                  <a:pt x="361861" y="249970"/>
                  <a:pt x="352592" y="246844"/>
                </a:cubicBezTo>
                <a:cubicBezTo>
                  <a:pt x="346411" y="243718"/>
                  <a:pt x="337142" y="243718"/>
                  <a:pt x="327871" y="246844"/>
                </a:cubicBezTo>
                <a:cubicBezTo>
                  <a:pt x="312421" y="253096"/>
                  <a:pt x="303150" y="271853"/>
                  <a:pt x="309331" y="290611"/>
                </a:cubicBezTo>
                <a:cubicBezTo>
                  <a:pt x="309331" y="290611"/>
                  <a:pt x="309331" y="290611"/>
                  <a:pt x="352592" y="403153"/>
                </a:cubicBezTo>
                <a:cubicBezTo>
                  <a:pt x="355680" y="412531"/>
                  <a:pt x="352592" y="421908"/>
                  <a:pt x="343321" y="425036"/>
                </a:cubicBezTo>
                <a:cubicBezTo>
                  <a:pt x="334052" y="428162"/>
                  <a:pt x="324780" y="425036"/>
                  <a:pt x="321690" y="415657"/>
                </a:cubicBezTo>
                <a:cubicBezTo>
                  <a:pt x="321690" y="415657"/>
                  <a:pt x="321690" y="415657"/>
                  <a:pt x="278431" y="303114"/>
                </a:cubicBezTo>
                <a:cubicBezTo>
                  <a:pt x="278431" y="303114"/>
                  <a:pt x="278431" y="303114"/>
                  <a:pt x="216630" y="146805"/>
                </a:cubicBezTo>
                <a:cubicBezTo>
                  <a:pt x="213542" y="137428"/>
                  <a:pt x="207361" y="131176"/>
                  <a:pt x="199635" y="128050"/>
                </a:cubicBezTo>
                <a:cubicBezTo>
                  <a:pt x="191912" y="124924"/>
                  <a:pt x="182640" y="124924"/>
                  <a:pt x="173372" y="128050"/>
                </a:cubicBezTo>
                <a:close/>
                <a:moveTo>
                  <a:pt x="133693" y="118021"/>
                </a:moveTo>
                <a:cubicBezTo>
                  <a:pt x="127282" y="121000"/>
                  <a:pt x="120872" y="126959"/>
                  <a:pt x="117666" y="132919"/>
                </a:cubicBezTo>
                <a:cubicBezTo>
                  <a:pt x="111257" y="141856"/>
                  <a:pt x="111257" y="150794"/>
                  <a:pt x="114463" y="159732"/>
                </a:cubicBezTo>
                <a:cubicBezTo>
                  <a:pt x="114463" y="165689"/>
                  <a:pt x="117666" y="171648"/>
                  <a:pt x="120872" y="174627"/>
                </a:cubicBezTo>
                <a:cubicBezTo>
                  <a:pt x="114463" y="153773"/>
                  <a:pt x="120872" y="132919"/>
                  <a:pt x="133693" y="118021"/>
                </a:cubicBezTo>
                <a:close/>
                <a:moveTo>
                  <a:pt x="108920" y="44489"/>
                </a:moveTo>
                <a:cubicBezTo>
                  <a:pt x="80876" y="55804"/>
                  <a:pt x="56725" y="77654"/>
                  <a:pt x="42703" y="107306"/>
                </a:cubicBezTo>
                <a:cubicBezTo>
                  <a:pt x="17775" y="166613"/>
                  <a:pt x="45819" y="235285"/>
                  <a:pt x="105027" y="260256"/>
                </a:cubicBezTo>
                <a:cubicBezTo>
                  <a:pt x="123722" y="269619"/>
                  <a:pt x="139304" y="272740"/>
                  <a:pt x="158000" y="269619"/>
                </a:cubicBezTo>
                <a:cubicBezTo>
                  <a:pt x="158000" y="269619"/>
                  <a:pt x="158000" y="269619"/>
                  <a:pt x="139304" y="225919"/>
                </a:cubicBezTo>
                <a:cubicBezTo>
                  <a:pt x="129955" y="222798"/>
                  <a:pt x="123722" y="219677"/>
                  <a:pt x="114373" y="216556"/>
                </a:cubicBezTo>
                <a:cubicBezTo>
                  <a:pt x="98794" y="207192"/>
                  <a:pt x="86329" y="188463"/>
                  <a:pt x="80096" y="169735"/>
                </a:cubicBezTo>
                <a:cubicBezTo>
                  <a:pt x="73864" y="151006"/>
                  <a:pt x="76980" y="129158"/>
                  <a:pt x="89445" y="113548"/>
                </a:cubicBezTo>
                <a:cubicBezTo>
                  <a:pt x="111257" y="79213"/>
                  <a:pt x="154883" y="66729"/>
                  <a:pt x="192277" y="88577"/>
                </a:cubicBezTo>
                <a:cubicBezTo>
                  <a:pt x="192277" y="88577"/>
                  <a:pt x="195393" y="88577"/>
                  <a:pt x="198509" y="91700"/>
                </a:cubicBezTo>
                <a:cubicBezTo>
                  <a:pt x="220324" y="97942"/>
                  <a:pt x="239019" y="113548"/>
                  <a:pt x="248368" y="135400"/>
                </a:cubicBezTo>
                <a:cubicBezTo>
                  <a:pt x="248368" y="135400"/>
                  <a:pt x="248368" y="135400"/>
                  <a:pt x="267064" y="179100"/>
                </a:cubicBezTo>
                <a:cubicBezTo>
                  <a:pt x="279529" y="126035"/>
                  <a:pt x="251484" y="66729"/>
                  <a:pt x="198509" y="44879"/>
                </a:cubicBezTo>
                <a:cubicBezTo>
                  <a:pt x="168908" y="32392"/>
                  <a:pt x="136965" y="33174"/>
                  <a:pt x="108920" y="44489"/>
                </a:cubicBezTo>
                <a:close/>
                <a:moveTo>
                  <a:pt x="150888" y="0"/>
                </a:moveTo>
                <a:cubicBezTo>
                  <a:pt x="170458" y="100"/>
                  <a:pt x="190416" y="4205"/>
                  <a:pt x="209792" y="12805"/>
                </a:cubicBezTo>
                <a:cubicBezTo>
                  <a:pt x="287295" y="44085"/>
                  <a:pt x="324498" y="134796"/>
                  <a:pt x="290395" y="212995"/>
                </a:cubicBezTo>
                <a:cubicBezTo>
                  <a:pt x="287295" y="216123"/>
                  <a:pt x="287295" y="222377"/>
                  <a:pt x="284195" y="225505"/>
                </a:cubicBezTo>
                <a:cubicBezTo>
                  <a:pt x="284195" y="225505"/>
                  <a:pt x="284195" y="225505"/>
                  <a:pt x="287295" y="234890"/>
                </a:cubicBezTo>
                <a:cubicBezTo>
                  <a:pt x="293497" y="225505"/>
                  <a:pt x="302797" y="219251"/>
                  <a:pt x="315196" y="216123"/>
                </a:cubicBezTo>
                <a:cubicBezTo>
                  <a:pt x="330697" y="209867"/>
                  <a:pt x="349299" y="209867"/>
                  <a:pt x="367900" y="216123"/>
                </a:cubicBezTo>
                <a:cubicBezTo>
                  <a:pt x="374100" y="219251"/>
                  <a:pt x="380299" y="222377"/>
                  <a:pt x="386499" y="228634"/>
                </a:cubicBezTo>
                <a:cubicBezTo>
                  <a:pt x="392701" y="216123"/>
                  <a:pt x="405100" y="206738"/>
                  <a:pt x="417502" y="200482"/>
                </a:cubicBezTo>
                <a:cubicBezTo>
                  <a:pt x="442303" y="191100"/>
                  <a:pt x="470204" y="197354"/>
                  <a:pt x="488805" y="212995"/>
                </a:cubicBezTo>
                <a:cubicBezTo>
                  <a:pt x="495005" y="203610"/>
                  <a:pt x="507407" y="191100"/>
                  <a:pt x="519806" y="187971"/>
                </a:cubicBezTo>
                <a:cubicBezTo>
                  <a:pt x="553909" y="172330"/>
                  <a:pt x="594209" y="191100"/>
                  <a:pt x="606611" y="225505"/>
                </a:cubicBezTo>
                <a:cubicBezTo>
                  <a:pt x="606611" y="225505"/>
                  <a:pt x="606611" y="225505"/>
                  <a:pt x="674814" y="394415"/>
                </a:cubicBezTo>
                <a:cubicBezTo>
                  <a:pt x="696515" y="453844"/>
                  <a:pt x="693416" y="522658"/>
                  <a:pt x="662412" y="578961"/>
                </a:cubicBezTo>
                <a:cubicBezTo>
                  <a:pt x="662412" y="578961"/>
                  <a:pt x="662412" y="578961"/>
                  <a:pt x="702715" y="688439"/>
                </a:cubicBezTo>
                <a:cubicBezTo>
                  <a:pt x="705815" y="694696"/>
                  <a:pt x="702715" y="707206"/>
                  <a:pt x="693416" y="710335"/>
                </a:cubicBezTo>
                <a:cubicBezTo>
                  <a:pt x="693416" y="710335"/>
                  <a:pt x="693416" y="710335"/>
                  <a:pt x="467104" y="801043"/>
                </a:cubicBezTo>
                <a:cubicBezTo>
                  <a:pt x="464004" y="801043"/>
                  <a:pt x="464004" y="801043"/>
                  <a:pt x="460905" y="801043"/>
                </a:cubicBezTo>
                <a:cubicBezTo>
                  <a:pt x="454703" y="801043"/>
                  <a:pt x="448503" y="797915"/>
                  <a:pt x="445403" y="788533"/>
                </a:cubicBezTo>
                <a:cubicBezTo>
                  <a:pt x="445403" y="788533"/>
                  <a:pt x="445403" y="788533"/>
                  <a:pt x="402001" y="682183"/>
                </a:cubicBezTo>
                <a:cubicBezTo>
                  <a:pt x="374100" y="675926"/>
                  <a:pt x="349299" y="660288"/>
                  <a:pt x="327598" y="641521"/>
                </a:cubicBezTo>
                <a:cubicBezTo>
                  <a:pt x="327598" y="641521"/>
                  <a:pt x="327598" y="641521"/>
                  <a:pt x="169490" y="544555"/>
                </a:cubicBezTo>
                <a:cubicBezTo>
                  <a:pt x="153991" y="535171"/>
                  <a:pt x="141589" y="519532"/>
                  <a:pt x="138489" y="503891"/>
                </a:cubicBezTo>
                <a:cubicBezTo>
                  <a:pt x="135387" y="485124"/>
                  <a:pt x="135387" y="466357"/>
                  <a:pt x="144689" y="450716"/>
                </a:cubicBezTo>
                <a:cubicBezTo>
                  <a:pt x="153991" y="435077"/>
                  <a:pt x="169490" y="425693"/>
                  <a:pt x="188091" y="419438"/>
                </a:cubicBezTo>
                <a:cubicBezTo>
                  <a:pt x="197391" y="419438"/>
                  <a:pt x="206692" y="416310"/>
                  <a:pt x="212892" y="419438"/>
                </a:cubicBezTo>
                <a:cubicBezTo>
                  <a:pt x="212892" y="419438"/>
                  <a:pt x="212892" y="419438"/>
                  <a:pt x="169490" y="303704"/>
                </a:cubicBezTo>
                <a:cubicBezTo>
                  <a:pt x="169490" y="303704"/>
                  <a:pt x="166390" y="303704"/>
                  <a:pt x="166390" y="303704"/>
                </a:cubicBezTo>
                <a:cubicBezTo>
                  <a:pt x="160190" y="306832"/>
                  <a:pt x="157090" y="306832"/>
                  <a:pt x="150888" y="306832"/>
                </a:cubicBezTo>
                <a:cubicBezTo>
                  <a:pt x="132287" y="306832"/>
                  <a:pt x="110586" y="300576"/>
                  <a:pt x="91987" y="294321"/>
                </a:cubicBezTo>
                <a:cubicBezTo>
                  <a:pt x="14482" y="259913"/>
                  <a:pt x="-19619" y="169204"/>
                  <a:pt x="11382" y="94132"/>
                </a:cubicBezTo>
                <a:cubicBezTo>
                  <a:pt x="36958" y="35485"/>
                  <a:pt x="92180" y="-292"/>
                  <a:pt x="150888" y="0"/>
                </a:cubicBezTo>
                <a:close/>
              </a:path>
            </a:pathLst>
          </a:custGeom>
          <a:solidFill>
            <a:srgbClr val="36D579"/>
          </a:solidFill>
          <a:ln/>
        </p:spPr>
      </p:sp>
      <p:sp>
        <p:nvSpPr>
          <p:cNvPr id="19" name="Text 17"/>
          <p:cNvSpPr/>
          <p:nvPr/>
        </p:nvSpPr>
        <p:spPr>
          <a:xfrm>
            <a:off x="1287321" y="5126012"/>
            <a:ext cx="702715" cy="80104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359314" y="2010229"/>
            <a:ext cx="542296" cy="602953"/>
          </a:xfrm>
          <a:custGeom>
            <a:avLst/>
            <a:gdLst/>
            <a:ahLst/>
            <a:cxnLst/>
            <a:rect l="l" t="t" r="r" b="b"/>
            <a:pathLst>
              <a:path w="542296" h="602953">
                <a:moveTo>
                  <a:pt x="542296" y="390713"/>
                </a:moveTo>
                <a:cubicBezTo>
                  <a:pt x="271148" y="332830"/>
                  <a:pt x="271148" y="332830"/>
                  <a:pt x="271148" y="332830"/>
                </a:cubicBezTo>
                <a:cubicBezTo>
                  <a:pt x="0" y="390713"/>
                  <a:pt x="0" y="390713"/>
                  <a:pt x="0" y="390713"/>
                </a:cubicBezTo>
                <a:cubicBezTo>
                  <a:pt x="0" y="602953"/>
                  <a:pt x="0" y="602953"/>
                  <a:pt x="0" y="602953"/>
                </a:cubicBezTo>
                <a:cubicBezTo>
                  <a:pt x="542296" y="602953"/>
                  <a:pt x="542296" y="602953"/>
                  <a:pt x="542296" y="602953"/>
                </a:cubicBezTo>
                <a:lnTo>
                  <a:pt x="542296" y="390713"/>
                </a:lnTo>
                <a:close/>
                <a:moveTo>
                  <a:pt x="500221" y="559540"/>
                </a:moveTo>
                <a:cubicBezTo>
                  <a:pt x="42075" y="559540"/>
                  <a:pt x="42075" y="559540"/>
                  <a:pt x="42075" y="559540"/>
                </a:cubicBezTo>
                <a:cubicBezTo>
                  <a:pt x="42075" y="424479"/>
                  <a:pt x="42075" y="424479"/>
                  <a:pt x="42075" y="424479"/>
                </a:cubicBezTo>
                <a:cubicBezTo>
                  <a:pt x="271148" y="376243"/>
                  <a:pt x="271148" y="376243"/>
                  <a:pt x="271148" y="376243"/>
                </a:cubicBezTo>
                <a:cubicBezTo>
                  <a:pt x="500221" y="424479"/>
                  <a:pt x="500221" y="424479"/>
                  <a:pt x="500221" y="424479"/>
                </a:cubicBezTo>
                <a:lnTo>
                  <a:pt x="500221" y="559540"/>
                </a:lnTo>
                <a:close/>
                <a:moveTo>
                  <a:pt x="271148" y="279770"/>
                </a:moveTo>
                <a:cubicBezTo>
                  <a:pt x="345947" y="279770"/>
                  <a:pt x="406722" y="217063"/>
                  <a:pt x="406722" y="139885"/>
                </a:cubicBezTo>
                <a:cubicBezTo>
                  <a:pt x="406722" y="62707"/>
                  <a:pt x="345947" y="0"/>
                  <a:pt x="271148" y="0"/>
                </a:cubicBezTo>
                <a:cubicBezTo>
                  <a:pt x="196348" y="0"/>
                  <a:pt x="135574" y="62707"/>
                  <a:pt x="135574" y="139885"/>
                </a:cubicBezTo>
                <a:cubicBezTo>
                  <a:pt x="135574" y="217063"/>
                  <a:pt x="196348" y="279770"/>
                  <a:pt x="271148" y="279770"/>
                </a:cubicBezTo>
                <a:close/>
                <a:moveTo>
                  <a:pt x="271148" y="43413"/>
                </a:moveTo>
                <a:cubicBezTo>
                  <a:pt x="322572" y="43413"/>
                  <a:pt x="364647" y="86825"/>
                  <a:pt x="364647" y="139885"/>
                </a:cubicBezTo>
                <a:cubicBezTo>
                  <a:pt x="364647" y="192945"/>
                  <a:pt x="322572" y="241181"/>
                  <a:pt x="271148" y="241181"/>
                </a:cubicBezTo>
                <a:cubicBezTo>
                  <a:pt x="219723" y="241181"/>
                  <a:pt x="172974" y="192945"/>
                  <a:pt x="172974" y="139885"/>
                </a:cubicBezTo>
                <a:cubicBezTo>
                  <a:pt x="172974" y="86825"/>
                  <a:pt x="219723" y="43413"/>
                  <a:pt x="271148" y="43413"/>
                </a:cubicBezTo>
                <a:close/>
              </a:path>
            </a:pathLst>
          </a:custGeom>
          <a:solidFill>
            <a:srgbClr val="36D579"/>
          </a:solidFill>
          <a:ln/>
        </p:spPr>
      </p:sp>
      <p:sp>
        <p:nvSpPr>
          <p:cNvPr id="21" name="Text 19"/>
          <p:cNvSpPr/>
          <p:nvPr/>
        </p:nvSpPr>
        <p:spPr>
          <a:xfrm>
            <a:off x="1359314" y="2010229"/>
            <a:ext cx="542296" cy="60295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0" descr="https://kimi-img.moonshot.cn/pub/slides/slides_tmpl/image/25-06-01-00:38:21-d0tj0vc75iks2gau4uh0.png"/>
          <p:cNvPicPr>
            <a:picLocks noChangeAspect="1"/>
          </p:cNvPicPr>
          <p:nvPr/>
        </p:nvPicPr>
        <p:blipFill>
          <a:blip r:embed="rId3"/>
          <a:srcRect l="82042" b="89157"/>
          <a:stretch/>
        </p:blipFill>
        <p:spPr>
          <a:xfrm>
            <a:off x="9086850" y="370205"/>
            <a:ext cx="2505075" cy="74358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4899660" y="1666875"/>
            <a:ext cx="6113145" cy="7821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初始数组 [5, 3, 8, 1]，通过动画展示排序过程，帮助理解冒泡排序的步骤。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4899660" y="3194050"/>
            <a:ext cx="6113145" cy="7821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 1 轮：5↔3 → [3,5,8,1]；5↔8 不变；8↔1 → [3,5,1,8]，逐步展示每轮比较过程。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4891405" y="4854575"/>
            <a:ext cx="6113145" cy="7821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经过多轮比较，最终完成排序，通过动画直观展示排序结果。</a:t>
            </a:r>
            <a:endParaRPr lang="en-US" sz="2000" dirty="0"/>
          </a:p>
        </p:txBody>
      </p:sp>
      <p:sp>
        <p:nvSpPr>
          <p:cNvPr id="26" name="Text 23"/>
          <p:cNvSpPr/>
          <p:nvPr/>
        </p:nvSpPr>
        <p:spPr>
          <a:xfrm>
            <a:off x="2628900" y="1737995"/>
            <a:ext cx="2150745" cy="983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初始状态</a:t>
            </a: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2628900" y="3300730"/>
            <a:ext cx="2150745" cy="983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排序步骤</a:t>
            </a: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2620645" y="4920615"/>
            <a:ext cx="2150745" cy="983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排序完成</a:t>
            </a: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866775" y="351155"/>
            <a:ext cx="8659495" cy="838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可视化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9050"/>
            <a:ext cx="12209780" cy="6875780"/>
          </a:xfrm>
          <a:prstGeom prst="rect">
            <a:avLst/>
          </a:prstGeom>
          <a:solidFill>
            <a:srgbClr val="6AB2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9050"/>
            <a:ext cx="122097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0" y="3178810"/>
            <a:ext cx="12209780" cy="314325"/>
          </a:xfrm>
          <a:prstGeom prst="rect">
            <a:avLst/>
          </a:prstGeom>
          <a:solidFill>
            <a:srgbClr val="78644E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3178810"/>
            <a:ext cx="12209780" cy="314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0" y="-23495"/>
            <a:ext cx="12209780" cy="3202305"/>
          </a:xfrm>
          <a:prstGeom prst="rect">
            <a:avLst/>
          </a:prstGeom>
          <a:solidFill>
            <a:srgbClr val="C2DCFF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-23495"/>
            <a:ext cx="12209780" cy="3202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2120" y="2210435"/>
            <a:ext cx="3708400" cy="4032885"/>
          </a:xfrm>
          <a:prstGeom prst="flowChartDocumen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52120" y="2210435"/>
            <a:ext cx="3708400" cy="4032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03725" y="2210435"/>
            <a:ext cx="3383280" cy="3235960"/>
          </a:xfrm>
          <a:prstGeom prst="rec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403725" y="2210435"/>
            <a:ext cx="3383280" cy="3235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flipH="1">
            <a:off x="8022590" y="2210435"/>
            <a:ext cx="3708400" cy="4032885"/>
          </a:xfrm>
          <a:prstGeom prst="flowChartDocumen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022590" y="2210435"/>
            <a:ext cx="3708400" cy="4032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152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代码实现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4552950" y="317817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通过代码解析，理解冒泡排序的实现细节，掌握其核心逻辑。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55295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代码解析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8314690" y="317817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探讨冒泡排序的优化方法，如提前退出，提升算法性能。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830834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代码优化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 rot="720000">
            <a:off x="2179320" y="5570855"/>
            <a:ext cx="1471930" cy="621030"/>
          </a:xfrm>
          <a:prstGeom prst="flowChartMagneticDrum">
            <a:avLst/>
          </a:prstGeom>
          <a:solidFill>
            <a:srgbClr val="ED3C38"/>
          </a:solidFill>
          <a:ln w="101600">
            <a:solidFill>
              <a:srgbClr val="00000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 rot="720000">
            <a:off x="2179320" y="5570855"/>
            <a:ext cx="1471930" cy="621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 flipV="1">
            <a:off x="1267460" y="582930"/>
            <a:ext cx="9264650" cy="902335"/>
          </a:xfrm>
          <a:prstGeom prst="snip2DiagRect">
            <a:avLst>
              <a:gd name="adj1" fmla="val 37823"/>
              <a:gd name="adj2" fmla="val 16667"/>
            </a:avLst>
          </a:prstGeom>
          <a:solidFill>
            <a:srgbClr val="36D579"/>
          </a:solidFill>
          <a:ln/>
        </p:spPr>
      </p:sp>
      <p:sp>
        <p:nvSpPr>
          <p:cNvPr id="23" name="Text 21"/>
          <p:cNvSpPr/>
          <p:nvPr/>
        </p:nvSpPr>
        <p:spPr>
          <a:xfrm>
            <a:off x="1267460" y="582930"/>
            <a:ext cx="9264650" cy="9023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66190" y="677545"/>
            <a:ext cx="965708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核心代码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84850" y="1656715"/>
            <a:ext cx="156368" cy="156210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26" name="Text 24"/>
          <p:cNvSpPr/>
          <p:nvPr/>
        </p:nvSpPr>
        <p:spPr>
          <a:xfrm>
            <a:off x="5784850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017181" y="1656715"/>
            <a:ext cx="156368" cy="156210"/>
          </a:xfrm>
          <a:prstGeom prst="ellipse">
            <a:avLst/>
          </a:prstGeom>
          <a:solidFill>
            <a:srgbClr val="000000">
              <a:alpha val="0"/>
            </a:srgbClr>
          </a:solidFill>
          <a:ln w="38100">
            <a:solidFill>
              <a:srgbClr val="36D579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017181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49512" y="1656715"/>
            <a:ext cx="156368" cy="156210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30" name="Text 28"/>
          <p:cNvSpPr/>
          <p:nvPr/>
        </p:nvSpPr>
        <p:spPr>
          <a:xfrm>
            <a:off x="6249512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rot="1260000">
            <a:off x="9683750" y="444500"/>
            <a:ext cx="1205230" cy="1428750"/>
          </a:xfrm>
          <a:prstGeom prst="star4">
            <a:avLst>
              <a:gd name="adj" fmla="val 23744"/>
            </a:avLst>
          </a:prstGeom>
          <a:solidFill>
            <a:srgbClr val="6AB2FF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 rot="1260000">
            <a:off x="9683750" y="444500"/>
            <a:ext cx="1205230" cy="1428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3" name="Image 0" descr="https://kimi-img.moonshot.cn/pub/slides/slides_tmpl/image/25-06-01-00:38:23-d0tj0vs75iks2gau4v4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2120" y="1693545"/>
            <a:ext cx="678180" cy="1113790"/>
          </a:xfrm>
          <a:prstGeom prst="rect">
            <a:avLst/>
          </a:prstGeom>
        </p:spPr>
      </p:pic>
      <p:pic>
        <p:nvPicPr>
          <p:cNvPr id="34" name="Image 1" descr="https://kimi-img.moonshot.cn/pub/slides/slides_tmpl/image/25-06-01-00:38:23-d0tj0vs75iks2gau4v5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0845" y="1693545"/>
            <a:ext cx="678180" cy="1113790"/>
          </a:xfrm>
          <a:prstGeom prst="rect">
            <a:avLst/>
          </a:prstGeom>
        </p:spPr>
      </p:pic>
      <p:pic>
        <p:nvPicPr>
          <p:cNvPr id="35" name="Image 2" descr="https://kimi-img.moonshot.cn/pub/slides/slides_tmpl/image/25-06-01-00:38:23-d0tj0vs75iks2gau4v6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21975" y="1693545"/>
            <a:ext cx="678180" cy="1113790"/>
          </a:xfrm>
          <a:prstGeom prst="rect">
            <a:avLst/>
          </a:prstGeom>
        </p:spPr>
      </p:pic>
      <p:pic>
        <p:nvPicPr>
          <p:cNvPr id="36" name="Image 3" descr="https://kimi-img.moonshot.cn/pub/slides/slides_tmpl/image/25-06-01-00:38:22-d0tj0vk75iks2gau4uk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0" y="5674995"/>
            <a:ext cx="2031365" cy="76771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9FFD0A0-B076-EE96-F523-1698E7DC2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0208"/>
          <a:stretch>
            <a:fillRect/>
          </a:stretch>
        </p:blipFill>
        <p:spPr>
          <a:xfrm>
            <a:off x="612464" y="3173298"/>
            <a:ext cx="3312471" cy="1461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C46BE-4A1E-BF20-9F6F-07D71AAE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E922EF4-5569-94F9-C541-E503B908C555}"/>
              </a:ext>
            </a:extLst>
          </p:cNvPr>
          <p:cNvSpPr/>
          <p:nvPr/>
        </p:nvSpPr>
        <p:spPr>
          <a:xfrm>
            <a:off x="0" y="-19050"/>
            <a:ext cx="12209780" cy="6875780"/>
          </a:xfrm>
          <a:prstGeom prst="rect">
            <a:avLst/>
          </a:prstGeom>
          <a:solidFill>
            <a:srgbClr val="6AB2FF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D14223E-FEA6-9962-AF49-8FC88C7B7AA2}"/>
              </a:ext>
            </a:extLst>
          </p:cNvPr>
          <p:cNvSpPr/>
          <p:nvPr/>
        </p:nvSpPr>
        <p:spPr>
          <a:xfrm>
            <a:off x="0" y="-19050"/>
            <a:ext cx="122097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315424D-D21A-C792-9C4B-971B74A55C05}"/>
              </a:ext>
            </a:extLst>
          </p:cNvPr>
          <p:cNvSpPr/>
          <p:nvPr/>
        </p:nvSpPr>
        <p:spPr>
          <a:xfrm flipV="1">
            <a:off x="0" y="3178810"/>
            <a:ext cx="12209780" cy="314325"/>
          </a:xfrm>
          <a:prstGeom prst="rect">
            <a:avLst/>
          </a:prstGeom>
          <a:solidFill>
            <a:srgbClr val="78644E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CDFEE6E-95A0-02A5-0FF9-D99FA7BC0128}"/>
              </a:ext>
            </a:extLst>
          </p:cNvPr>
          <p:cNvSpPr/>
          <p:nvPr/>
        </p:nvSpPr>
        <p:spPr>
          <a:xfrm>
            <a:off x="0" y="3178810"/>
            <a:ext cx="12209780" cy="314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901FF0C-F99C-51F9-55FC-87A327A9CFFD}"/>
              </a:ext>
            </a:extLst>
          </p:cNvPr>
          <p:cNvSpPr/>
          <p:nvPr/>
        </p:nvSpPr>
        <p:spPr>
          <a:xfrm flipV="1">
            <a:off x="0" y="-23495"/>
            <a:ext cx="12209780" cy="3202305"/>
          </a:xfrm>
          <a:prstGeom prst="rect">
            <a:avLst/>
          </a:prstGeom>
          <a:solidFill>
            <a:srgbClr val="C2DCFF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A2A3BB1-DD36-1A40-0B62-744E27363B1C}"/>
              </a:ext>
            </a:extLst>
          </p:cNvPr>
          <p:cNvSpPr/>
          <p:nvPr/>
        </p:nvSpPr>
        <p:spPr>
          <a:xfrm>
            <a:off x="0" y="-23495"/>
            <a:ext cx="12209780" cy="3202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629C8961-C83D-B863-B16C-69DE0657E80C}"/>
              </a:ext>
            </a:extLst>
          </p:cNvPr>
          <p:cNvSpPr/>
          <p:nvPr/>
        </p:nvSpPr>
        <p:spPr>
          <a:xfrm>
            <a:off x="452120" y="2210435"/>
            <a:ext cx="3708400" cy="4032885"/>
          </a:xfrm>
          <a:prstGeom prst="flowChartDocumen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CC75915-269C-B958-B6ED-431B0B80FB91}"/>
              </a:ext>
            </a:extLst>
          </p:cNvPr>
          <p:cNvSpPr/>
          <p:nvPr/>
        </p:nvSpPr>
        <p:spPr>
          <a:xfrm>
            <a:off x="452120" y="2210435"/>
            <a:ext cx="3708400" cy="4032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8744D464-0570-0C47-3401-B21A609F453D}"/>
              </a:ext>
            </a:extLst>
          </p:cNvPr>
          <p:cNvSpPr/>
          <p:nvPr/>
        </p:nvSpPr>
        <p:spPr>
          <a:xfrm>
            <a:off x="4403725" y="2210435"/>
            <a:ext cx="3383280" cy="3235960"/>
          </a:xfrm>
          <a:prstGeom prst="rec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B660B82-1271-54CC-55FC-F417CC5A104E}"/>
              </a:ext>
            </a:extLst>
          </p:cNvPr>
          <p:cNvSpPr/>
          <p:nvPr/>
        </p:nvSpPr>
        <p:spPr>
          <a:xfrm>
            <a:off x="4403725" y="2210435"/>
            <a:ext cx="3383280" cy="3235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FDE82F6B-5A02-F012-2B88-9AD48CBFD15B}"/>
              </a:ext>
            </a:extLst>
          </p:cNvPr>
          <p:cNvSpPr/>
          <p:nvPr/>
        </p:nvSpPr>
        <p:spPr>
          <a:xfrm flipH="1">
            <a:off x="8022590" y="2210435"/>
            <a:ext cx="3708400" cy="4032885"/>
          </a:xfrm>
          <a:prstGeom prst="flowChartDocumen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A8CB714-3FFC-8FEB-72BA-7F6705E4D016}"/>
              </a:ext>
            </a:extLst>
          </p:cNvPr>
          <p:cNvSpPr/>
          <p:nvPr/>
        </p:nvSpPr>
        <p:spPr>
          <a:xfrm>
            <a:off x="8022590" y="2210435"/>
            <a:ext cx="3708400" cy="4032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AC1FC6D2-D7D4-CCFE-38C4-51116C451C12}"/>
              </a:ext>
            </a:extLst>
          </p:cNvPr>
          <p:cNvSpPr/>
          <p:nvPr/>
        </p:nvSpPr>
        <p:spPr>
          <a:xfrm>
            <a:off x="73152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代码实现</a:t>
            </a:r>
            <a:endParaRPr lang="en-US" sz="20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D3097F83-89B4-2A2A-08D3-ACA038B1C4D3}"/>
              </a:ext>
            </a:extLst>
          </p:cNvPr>
          <p:cNvSpPr/>
          <p:nvPr/>
        </p:nvSpPr>
        <p:spPr>
          <a:xfrm>
            <a:off x="4552950" y="317817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通过代码解析，理解冒泡排序的实现细节，掌握其核心逻辑。</a:t>
            </a:r>
            <a:endParaRPr lang="en-US" sz="20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7A93F451-35FB-BB0E-88AD-5402184FC895}"/>
              </a:ext>
            </a:extLst>
          </p:cNvPr>
          <p:cNvSpPr/>
          <p:nvPr/>
        </p:nvSpPr>
        <p:spPr>
          <a:xfrm>
            <a:off x="455295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代码解析</a:t>
            </a:r>
            <a:endParaRPr lang="en-US" sz="20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13C6540A-9D24-5AF4-3330-151C262A9DDB}"/>
              </a:ext>
            </a:extLst>
          </p:cNvPr>
          <p:cNvSpPr/>
          <p:nvPr/>
        </p:nvSpPr>
        <p:spPr>
          <a:xfrm>
            <a:off x="8314690" y="3178175"/>
            <a:ext cx="312356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探讨冒泡排序的优化方法，如提前退出，提升算法性能。</a:t>
            </a:r>
            <a:endParaRPr lang="en-US" sz="20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3298327-1C7F-4C26-091F-BC084F0433BD}"/>
              </a:ext>
            </a:extLst>
          </p:cNvPr>
          <p:cNvSpPr/>
          <p:nvPr/>
        </p:nvSpPr>
        <p:spPr>
          <a:xfrm>
            <a:off x="830834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代码优化</a:t>
            </a:r>
            <a:endParaRPr lang="en-US" sz="20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03DD5A0B-FE6F-7302-3E93-E78F2C7B3128}"/>
              </a:ext>
            </a:extLst>
          </p:cNvPr>
          <p:cNvSpPr/>
          <p:nvPr/>
        </p:nvSpPr>
        <p:spPr>
          <a:xfrm rot="720000">
            <a:off x="2179320" y="5570855"/>
            <a:ext cx="1471930" cy="621030"/>
          </a:xfrm>
          <a:prstGeom prst="flowChartMagneticDrum">
            <a:avLst/>
          </a:prstGeom>
          <a:solidFill>
            <a:srgbClr val="ED3C38"/>
          </a:solidFill>
          <a:ln w="101600">
            <a:solidFill>
              <a:srgbClr val="000000"/>
            </a:solidFill>
            <a:prstDash val="solid"/>
          </a:ln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5AC68748-D93C-304C-13DE-6DFC609FFB51}"/>
              </a:ext>
            </a:extLst>
          </p:cNvPr>
          <p:cNvSpPr/>
          <p:nvPr/>
        </p:nvSpPr>
        <p:spPr>
          <a:xfrm rot="720000">
            <a:off x="2179320" y="5570855"/>
            <a:ext cx="1471930" cy="621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288FE941-8FD4-B450-47C7-B611EEAFBC51}"/>
              </a:ext>
            </a:extLst>
          </p:cNvPr>
          <p:cNvSpPr/>
          <p:nvPr/>
        </p:nvSpPr>
        <p:spPr>
          <a:xfrm flipV="1">
            <a:off x="1267460" y="582930"/>
            <a:ext cx="9264650" cy="902335"/>
          </a:xfrm>
          <a:prstGeom prst="snip2DiagRect">
            <a:avLst>
              <a:gd name="adj1" fmla="val 37823"/>
              <a:gd name="adj2" fmla="val 16667"/>
            </a:avLst>
          </a:prstGeom>
          <a:solidFill>
            <a:srgbClr val="36D579"/>
          </a:solidFill>
          <a:ln/>
        </p:spPr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D122ACBF-5579-FA67-6DC3-5A6ADAD2091C}"/>
              </a:ext>
            </a:extLst>
          </p:cNvPr>
          <p:cNvSpPr/>
          <p:nvPr/>
        </p:nvSpPr>
        <p:spPr>
          <a:xfrm>
            <a:off x="1267460" y="582930"/>
            <a:ext cx="9264650" cy="9023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1E4A5BC7-9578-6C55-FB9A-6B7A6A69A94F}"/>
              </a:ext>
            </a:extLst>
          </p:cNvPr>
          <p:cNvSpPr/>
          <p:nvPr/>
        </p:nvSpPr>
        <p:spPr>
          <a:xfrm>
            <a:off x="1266190" y="677545"/>
            <a:ext cx="965708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核心代码</a:t>
            </a:r>
            <a:endParaRPr lang="en-US" sz="1600" dirty="0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0F358843-7802-98E7-131D-1319045DBB22}"/>
              </a:ext>
            </a:extLst>
          </p:cNvPr>
          <p:cNvSpPr/>
          <p:nvPr/>
        </p:nvSpPr>
        <p:spPr>
          <a:xfrm>
            <a:off x="5784850" y="1656715"/>
            <a:ext cx="156368" cy="156210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275F9F4F-64A0-8183-B191-A8B639061B6F}"/>
              </a:ext>
            </a:extLst>
          </p:cNvPr>
          <p:cNvSpPr/>
          <p:nvPr/>
        </p:nvSpPr>
        <p:spPr>
          <a:xfrm>
            <a:off x="5784850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>
            <a:extLst>
              <a:ext uri="{FF2B5EF4-FFF2-40B4-BE49-F238E27FC236}">
                <a16:creationId xmlns:a16="http://schemas.microsoft.com/office/drawing/2014/main" id="{6DFEA2F7-AAA0-0F33-F0E0-468C35A26064}"/>
              </a:ext>
            </a:extLst>
          </p:cNvPr>
          <p:cNvSpPr/>
          <p:nvPr/>
        </p:nvSpPr>
        <p:spPr>
          <a:xfrm>
            <a:off x="6017181" y="1656715"/>
            <a:ext cx="156368" cy="156210"/>
          </a:xfrm>
          <a:prstGeom prst="ellipse">
            <a:avLst/>
          </a:prstGeom>
          <a:solidFill>
            <a:srgbClr val="000000">
              <a:alpha val="0"/>
            </a:srgbClr>
          </a:solidFill>
          <a:ln w="38100">
            <a:solidFill>
              <a:srgbClr val="36D579"/>
            </a:solidFill>
            <a:prstDash val="solid"/>
          </a:ln>
        </p:spPr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7CBF2941-42F3-5F48-3D5D-E3CAA7C423BF}"/>
              </a:ext>
            </a:extLst>
          </p:cNvPr>
          <p:cNvSpPr/>
          <p:nvPr/>
        </p:nvSpPr>
        <p:spPr>
          <a:xfrm>
            <a:off x="6017181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07B46CD5-1669-9E3E-5AE4-5859927C92EC}"/>
              </a:ext>
            </a:extLst>
          </p:cNvPr>
          <p:cNvSpPr/>
          <p:nvPr/>
        </p:nvSpPr>
        <p:spPr>
          <a:xfrm>
            <a:off x="6249512" y="1656715"/>
            <a:ext cx="156368" cy="156210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5DB209BA-3CED-91E3-A4B8-191B0F7D03B6}"/>
              </a:ext>
            </a:extLst>
          </p:cNvPr>
          <p:cNvSpPr/>
          <p:nvPr/>
        </p:nvSpPr>
        <p:spPr>
          <a:xfrm>
            <a:off x="6249512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>
            <a:extLst>
              <a:ext uri="{FF2B5EF4-FFF2-40B4-BE49-F238E27FC236}">
                <a16:creationId xmlns:a16="http://schemas.microsoft.com/office/drawing/2014/main" id="{419929A3-4C7E-E4A2-F36F-8E751AB97F8F}"/>
              </a:ext>
            </a:extLst>
          </p:cNvPr>
          <p:cNvSpPr/>
          <p:nvPr/>
        </p:nvSpPr>
        <p:spPr>
          <a:xfrm rot="1260000">
            <a:off x="9683750" y="444500"/>
            <a:ext cx="1205230" cy="1428750"/>
          </a:xfrm>
          <a:prstGeom prst="star4">
            <a:avLst>
              <a:gd name="adj" fmla="val 23744"/>
            </a:avLst>
          </a:prstGeom>
          <a:solidFill>
            <a:srgbClr val="6AB2FF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F4057EA8-0331-0FE1-32D9-9C470542A8B2}"/>
              </a:ext>
            </a:extLst>
          </p:cNvPr>
          <p:cNvSpPr/>
          <p:nvPr/>
        </p:nvSpPr>
        <p:spPr>
          <a:xfrm rot="1260000">
            <a:off x="9683750" y="444500"/>
            <a:ext cx="1205230" cy="1428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3" name="Image 0" descr="https://kimi-img.moonshot.cn/pub/slides/slides_tmpl/image/25-06-01-00:38:23-d0tj0vs75iks2gau4v40.svg">
            <a:extLst>
              <a:ext uri="{FF2B5EF4-FFF2-40B4-BE49-F238E27FC236}">
                <a16:creationId xmlns:a16="http://schemas.microsoft.com/office/drawing/2014/main" id="{C1642C3F-A84D-DD38-BF29-CB37758A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2120" y="1693545"/>
            <a:ext cx="678180" cy="1113790"/>
          </a:xfrm>
          <a:prstGeom prst="rect">
            <a:avLst/>
          </a:prstGeom>
        </p:spPr>
      </p:pic>
      <p:pic>
        <p:nvPicPr>
          <p:cNvPr id="34" name="Image 1" descr="https://kimi-img.moonshot.cn/pub/slides/slides_tmpl/image/25-06-01-00:38:23-d0tj0vs75iks2gau4v5g.svg">
            <a:extLst>
              <a:ext uri="{FF2B5EF4-FFF2-40B4-BE49-F238E27FC236}">
                <a16:creationId xmlns:a16="http://schemas.microsoft.com/office/drawing/2014/main" id="{AB177DCB-BB88-488A-C2D2-36DD30023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0845" y="1693545"/>
            <a:ext cx="678180" cy="1113790"/>
          </a:xfrm>
          <a:prstGeom prst="rect">
            <a:avLst/>
          </a:prstGeom>
        </p:spPr>
      </p:pic>
      <p:pic>
        <p:nvPicPr>
          <p:cNvPr id="35" name="Image 2" descr="https://kimi-img.moonshot.cn/pub/slides/slides_tmpl/image/25-06-01-00:38:23-d0tj0vs75iks2gau4v60.svg">
            <a:extLst>
              <a:ext uri="{FF2B5EF4-FFF2-40B4-BE49-F238E27FC236}">
                <a16:creationId xmlns:a16="http://schemas.microsoft.com/office/drawing/2014/main" id="{011399ED-2F93-4EC8-EA2B-1756C6C1A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21975" y="1693545"/>
            <a:ext cx="678180" cy="1113790"/>
          </a:xfrm>
          <a:prstGeom prst="rect">
            <a:avLst/>
          </a:prstGeom>
        </p:spPr>
      </p:pic>
      <p:pic>
        <p:nvPicPr>
          <p:cNvPr id="36" name="Image 3" descr="https://kimi-img.moonshot.cn/pub/slides/slides_tmpl/image/25-06-01-00:38:22-d0tj0vk75iks2gau4uk0.png">
            <a:extLst>
              <a:ext uri="{FF2B5EF4-FFF2-40B4-BE49-F238E27FC236}">
                <a16:creationId xmlns:a16="http://schemas.microsoft.com/office/drawing/2014/main" id="{56746AF6-A16B-91EB-82DC-D2079CC298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0" y="5674995"/>
            <a:ext cx="2031365" cy="76771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6E397EC-C466-1DEC-A630-4B86923DFAD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0208"/>
          <a:stretch>
            <a:fillRect/>
          </a:stretch>
        </p:blipFill>
        <p:spPr>
          <a:xfrm>
            <a:off x="2062755" y="1489710"/>
            <a:ext cx="8213484" cy="36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14605"/>
            <a:ext cx="12191365" cy="1194435"/>
          </a:xfrm>
          <a:prstGeom prst="rect">
            <a:avLst/>
          </a:prstGeom>
          <a:solidFill>
            <a:srgbClr val="FCEC73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14605"/>
            <a:ext cx="12191365" cy="1194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21310" y="271145"/>
            <a:ext cx="862266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稳定性分析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rot="10800000">
            <a:off x="11025505" y="1758950"/>
            <a:ext cx="668020" cy="2456180"/>
          </a:xfrm>
          <a:custGeom>
            <a:avLst/>
            <a:gdLst/>
            <a:ahLst/>
            <a:cxnLst/>
            <a:rect l="l" t="t" r="r" b="b"/>
            <a:pathLst>
              <a:path w="668020" h="2456180">
                <a:moveTo>
                  <a:pt x="334272" y="0"/>
                </a:moveTo>
                <a:lnTo>
                  <a:pt x="668020" y="982255"/>
                </a:lnTo>
                <a:lnTo>
                  <a:pt x="417578" y="982255"/>
                </a:lnTo>
                <a:lnTo>
                  <a:pt x="668020" y="1719217"/>
                </a:lnTo>
                <a:lnTo>
                  <a:pt x="417578" y="1719217"/>
                </a:lnTo>
                <a:lnTo>
                  <a:pt x="668020" y="2456180"/>
                </a:lnTo>
                <a:lnTo>
                  <a:pt x="0" y="2456180"/>
                </a:lnTo>
                <a:lnTo>
                  <a:pt x="250442" y="1719217"/>
                </a:lnTo>
                <a:lnTo>
                  <a:pt x="0" y="1719217"/>
                </a:lnTo>
                <a:lnTo>
                  <a:pt x="250442" y="982255"/>
                </a:lnTo>
                <a:lnTo>
                  <a:pt x="0" y="982255"/>
                </a:lnTo>
                <a:lnTo>
                  <a:pt x="334272" y="0"/>
                </a:lnTo>
                <a:close/>
              </a:path>
            </a:pathLst>
          </a:custGeom>
          <a:solidFill>
            <a:srgbClr val="FCEC73"/>
          </a:solidFill>
          <a:ln w="101600">
            <a:solidFill>
              <a:srgbClr val="0D0D0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 rot="10800000">
            <a:off x="11025505" y="1758950"/>
            <a:ext cx="668020" cy="2456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54025" y="2903220"/>
            <a:ext cx="3483610" cy="3533140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54025" y="2903220"/>
            <a:ext cx="3483610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4065" y="3923665"/>
            <a:ext cx="2792730" cy="13456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冒泡排序是稳定的排序算法，相同键值元素在排序后保持原相对次序，适用于需要稳定性的场景。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74065" y="3005455"/>
            <a:ext cx="297497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73220" y="1740535"/>
            <a:ext cx="6499860" cy="221805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173220" y="1740535"/>
            <a:ext cx="6499860" cy="22180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34865" y="2445385"/>
            <a:ext cx="556323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稳定性保证数据的完整性，如数据库索引、搜索结果等场景需要稳定性。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629150" y="1943735"/>
            <a:ext cx="535051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稳定性优势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60375" y="1729105"/>
            <a:ext cx="901700" cy="901700"/>
          </a:xfrm>
          <a:prstGeom prst="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60375" y="1729105"/>
            <a:ext cx="901700" cy="901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051810" y="1719580"/>
            <a:ext cx="901700" cy="901700"/>
          </a:xfrm>
          <a:prstGeom prst="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051810" y="1719580"/>
            <a:ext cx="901700" cy="901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6-01-00:38:22-d0tj0vk75iks2gau4v0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850" y="1682115"/>
            <a:ext cx="638175" cy="1047750"/>
          </a:xfrm>
          <a:prstGeom prst="rect">
            <a:avLst/>
          </a:prstGeom>
        </p:spPr>
      </p:pic>
      <p:pic>
        <p:nvPicPr>
          <p:cNvPr id="22" name="Image 1" descr="https://kimi-img.moonshot.cn/pub/slides/slides_tmpl/image/25-06-01-00:38:22-d0tj0vk75iks2gau4v0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9605" y="1677670"/>
            <a:ext cx="638175" cy="1047750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3953510" y="1687195"/>
            <a:ext cx="222885" cy="33147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4" name="Text 20"/>
          <p:cNvSpPr/>
          <p:nvPr/>
        </p:nvSpPr>
        <p:spPr>
          <a:xfrm>
            <a:off x="3953510" y="1687195"/>
            <a:ext cx="22288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 rot="5400000">
            <a:off x="466725" y="2590165"/>
            <a:ext cx="264795" cy="346075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6" name="Text 22"/>
          <p:cNvSpPr/>
          <p:nvPr/>
        </p:nvSpPr>
        <p:spPr>
          <a:xfrm rot="5400000">
            <a:off x="466725" y="2590165"/>
            <a:ext cx="264795" cy="346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4174490" y="4210685"/>
            <a:ext cx="6502400" cy="222821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4174490" y="4210685"/>
            <a:ext cx="6502400" cy="2228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4634865" y="4989195"/>
            <a:ext cx="5567045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总结冒泡排序的稳定性特点，帮助理解其适用场景。</a:t>
            </a:r>
            <a:endParaRPr lang="en-US" dirty="0"/>
          </a:p>
        </p:txBody>
      </p:sp>
      <p:sp>
        <p:nvSpPr>
          <p:cNvPr id="30" name="Text 26"/>
          <p:cNvSpPr/>
          <p:nvPr/>
        </p:nvSpPr>
        <p:spPr>
          <a:xfrm>
            <a:off x="4648835" y="4430395"/>
            <a:ext cx="535051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稳定性总结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10894060" y="5554345"/>
            <a:ext cx="901700" cy="901700"/>
          </a:xfrm>
          <a:prstGeom prst="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32" name="Text 28"/>
          <p:cNvSpPr/>
          <p:nvPr/>
        </p:nvSpPr>
        <p:spPr>
          <a:xfrm>
            <a:off x="10894060" y="5554345"/>
            <a:ext cx="901700" cy="901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10684510" y="6156325"/>
            <a:ext cx="222885" cy="33147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4" name="Text 30"/>
          <p:cNvSpPr/>
          <p:nvPr/>
        </p:nvSpPr>
        <p:spPr>
          <a:xfrm>
            <a:off x="10684510" y="6156325"/>
            <a:ext cx="22288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5" name="Image 2" descr="https://kimi-img.moonshot.cn/pub/slides/slides_tmpl/image/25-06-01-00:38:22-d0tj0vk75iks2gau4v1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25505" y="5488305"/>
            <a:ext cx="638175" cy="1047750"/>
          </a:xfrm>
          <a:prstGeom prst="rect">
            <a:avLst/>
          </a:prstGeom>
        </p:spPr>
      </p:pic>
      <p:sp>
        <p:nvSpPr>
          <p:cNvPr id="36" name="Shape 31"/>
          <p:cNvSpPr/>
          <p:nvPr/>
        </p:nvSpPr>
        <p:spPr>
          <a:xfrm flipV="1">
            <a:off x="0" y="1133475"/>
            <a:ext cx="12191365" cy="76200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0" y="1133475"/>
            <a:ext cx="12191365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288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（06）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算法对比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4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6-01-00:38:09-d0tj0sc75iks2gau4ub0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6-01-00:38:08-d0tj0s475iks2gau4ua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5579110"/>
            <a:ext cx="12210415" cy="117856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6-01-00:38:09-d0tj0sc75iks2gau4u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85" y="172085"/>
            <a:ext cx="4663440" cy="45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32715" y="3414395"/>
            <a:ext cx="12353290" cy="3495675"/>
          </a:xfrm>
          <a:custGeom>
            <a:avLst/>
            <a:gdLst/>
            <a:ahLst/>
            <a:cxnLst/>
            <a:rect l="l" t="t" r="r" b="b"/>
            <a:pathLst>
              <a:path w="12353290" h="3495675">
                <a:moveTo>
                  <a:pt x="0" y="0"/>
                </a:moveTo>
                <a:lnTo>
                  <a:pt x="2713990" y="0"/>
                </a:lnTo>
                <a:lnTo>
                  <a:pt x="4199890" y="1047750"/>
                </a:lnTo>
                <a:lnTo>
                  <a:pt x="4561840" y="1133475"/>
                </a:lnTo>
                <a:lnTo>
                  <a:pt x="7943215" y="1133475"/>
                </a:lnTo>
                <a:lnTo>
                  <a:pt x="7943215" y="476250"/>
                </a:lnTo>
                <a:lnTo>
                  <a:pt x="12353290" y="476250"/>
                </a:lnTo>
                <a:lnTo>
                  <a:pt x="12353290" y="3495675"/>
                </a:lnTo>
                <a:lnTo>
                  <a:pt x="66675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C2DCFF"/>
          </a:solidFill>
          <a:ln/>
        </p:spPr>
      </p:sp>
      <p:sp>
        <p:nvSpPr>
          <p:cNvPr id="5" name="Text 3"/>
          <p:cNvSpPr/>
          <p:nvPr/>
        </p:nvSpPr>
        <p:spPr>
          <a:xfrm>
            <a:off x="-132715" y="3414395"/>
            <a:ext cx="12353290" cy="3495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111625" y="74549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11625" y="745490"/>
            <a:ext cx="7505700" cy="1675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33265" y="1336040"/>
            <a:ext cx="681101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选择排序的交换次数 ≤ n-1，冒泡排序的交换次数在最坏情况下为 O(n²)，两者交换次数差异明显。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520565" y="879475"/>
            <a:ext cx="489204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交换次数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111625" y="261874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111625" y="2618740"/>
            <a:ext cx="7505700" cy="1675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33265" y="3209290"/>
            <a:ext cx="681101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选择排序不稳定，冒泡排序稳定，稳定性是选择排序算法的重要考虑因素。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520565" y="2752725"/>
            <a:ext cx="489204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11625" y="449199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111625" y="4491990"/>
            <a:ext cx="7505700" cy="1675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33265" y="5082540"/>
            <a:ext cx="681101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冒泡排序可以通过优化提前终止，选择排序无法提前终止，提前终止可以提升算法性能。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520565" y="4625975"/>
            <a:ext cx="489204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提前终止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75030" y="817880"/>
            <a:ext cx="1716405" cy="1656080"/>
          </a:xfrm>
          <a:custGeom>
            <a:avLst/>
            <a:gdLst/>
            <a:ahLst/>
            <a:cxnLst/>
            <a:rect l="l" t="t" r="r" b="b"/>
            <a:pathLst>
              <a:path w="1716405" h="1656080">
                <a:moveTo>
                  <a:pt x="177165" y="461010"/>
                </a:moveTo>
                <a:lnTo>
                  <a:pt x="71120" y="617855"/>
                </a:lnTo>
                <a:lnTo>
                  <a:pt x="0" y="891540"/>
                </a:lnTo>
                <a:lnTo>
                  <a:pt x="66040" y="1134745"/>
                </a:lnTo>
                <a:lnTo>
                  <a:pt x="142240" y="1245870"/>
                </a:lnTo>
                <a:lnTo>
                  <a:pt x="1716405" y="1656080"/>
                </a:lnTo>
                <a:lnTo>
                  <a:pt x="1524000" y="1256030"/>
                </a:lnTo>
                <a:lnTo>
                  <a:pt x="1488440" y="845820"/>
                </a:lnTo>
                <a:lnTo>
                  <a:pt x="1529080" y="435610"/>
                </a:lnTo>
                <a:lnTo>
                  <a:pt x="1685925" y="0"/>
                </a:lnTo>
                <a:lnTo>
                  <a:pt x="177165" y="46101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75030" y="817880"/>
            <a:ext cx="1716405" cy="165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385695" y="817245"/>
            <a:ext cx="685800" cy="1713230"/>
          </a:xfrm>
          <a:prstGeom prst="ellipse">
            <a:avLst/>
          </a:prstGeom>
          <a:solidFill>
            <a:srgbClr val="C2DCFF"/>
          </a:solidFill>
          <a:ln/>
        </p:spPr>
      </p:sp>
      <p:sp>
        <p:nvSpPr>
          <p:cNvPr id="21" name="Text 19"/>
          <p:cNvSpPr/>
          <p:nvPr/>
        </p:nvSpPr>
        <p:spPr>
          <a:xfrm>
            <a:off x="2385695" y="817245"/>
            <a:ext cx="685800" cy="171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336800" y="1329690"/>
            <a:ext cx="392430" cy="673100"/>
          </a:xfrm>
          <a:prstGeom prst="ellipse">
            <a:avLst/>
          </a:prstGeom>
          <a:solidFill>
            <a:srgbClr val="C00000"/>
          </a:solidFill>
          <a:ln/>
        </p:spPr>
      </p:sp>
      <p:sp>
        <p:nvSpPr>
          <p:cNvPr id="23" name="Text 21"/>
          <p:cNvSpPr/>
          <p:nvPr/>
        </p:nvSpPr>
        <p:spPr>
          <a:xfrm>
            <a:off x="2336800" y="1329690"/>
            <a:ext cx="39243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0" descr="https://kimi-img.moonshot.cn/pub/slides/slides_tmpl/image/25-06-01-00:38:23-d0tj0vs75iks2gau4v3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" y="180340"/>
            <a:ext cx="3261360" cy="3261360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533400" y="4326255"/>
            <a:ext cx="3021330" cy="2229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对比维度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61670" y="3665855"/>
            <a:ext cx="1581785" cy="628650"/>
          </a:xfrm>
          <a:prstGeom prst="rect">
            <a:avLst/>
          </a:prstGeom>
          <a:solidFill>
            <a:srgbClr val="78644E"/>
          </a:solidFill>
          <a:ln/>
        </p:spPr>
      </p:sp>
      <p:sp>
        <p:nvSpPr>
          <p:cNvPr id="27" name="Text 24"/>
          <p:cNvSpPr/>
          <p:nvPr/>
        </p:nvSpPr>
        <p:spPr>
          <a:xfrm>
            <a:off x="661670" y="3665855"/>
            <a:ext cx="1581785" cy="628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6-01-00:38:23-d0tj0vs75iks2gau4v5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295" y="3695700"/>
            <a:ext cx="1487170" cy="56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650875" y="466090"/>
            <a:ext cx="6427470" cy="5946140"/>
          </a:xfrm>
          <a:prstGeom prst="roundRect">
            <a:avLst>
              <a:gd name="adj" fmla="val 22315"/>
            </a:avLst>
          </a:prstGeom>
          <a:solidFill>
            <a:srgbClr val="F2F2F2"/>
          </a:solidFill>
          <a:ln w="1270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650875" y="466090"/>
            <a:ext cx="6427470" cy="5946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75375" y="466725"/>
            <a:ext cx="8161655" cy="3057525"/>
          </a:xfrm>
          <a:prstGeom prst="roundRect">
            <a:avLst>
              <a:gd name="adj" fmla="val 42544"/>
            </a:avLst>
          </a:prstGeom>
          <a:solidFill>
            <a:srgbClr val="F2F2F2"/>
          </a:solidFill>
          <a:ln w="1270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175375" y="466725"/>
            <a:ext cx="8161655" cy="3057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6184900" y="3943985"/>
            <a:ext cx="5734685" cy="5752465"/>
          </a:xfrm>
          <a:prstGeom prst="round2SameRect">
            <a:avLst>
              <a:gd name="adj1" fmla="val 36891"/>
              <a:gd name="adj2" fmla="val 0"/>
            </a:avLst>
          </a:prstGeom>
          <a:solidFill>
            <a:srgbClr val="F2F2F2"/>
          </a:solidFill>
          <a:ln w="1270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 rot="5400000">
            <a:off x="6184900" y="3943985"/>
            <a:ext cx="5734685" cy="5752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62800" y="1496695"/>
            <a:ext cx="4308475" cy="1025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冒泡排序时间复杂度为 O(n²)，稳定，可通过优化提前终止，适用于对稳定性要求较高的场景。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137400" y="85852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冒泡排序特点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15100" y="5012690"/>
            <a:ext cx="430847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根据应用场景选择合适的排序算法，考虑时间复杂度、稳定性和交换次数等因素。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502400" y="4374515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算法选择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50850" y="4218940"/>
            <a:ext cx="430847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选择排序时间复杂度为 O(n²)，交换次数少，但不稳定，适用于对稳定性要求不高的场景。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438150" y="3580765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选择排序特点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0850" y="1496060"/>
            <a:ext cx="430847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对比总结</a:t>
            </a:r>
            <a:endParaRPr lang="en-US" sz="1600" dirty="0"/>
          </a:p>
        </p:txBody>
      </p:sp>
      <p:pic>
        <p:nvPicPr>
          <p:cNvPr id="17" name="Image 0" descr="https://kimi-img.moonshot.cn/pub/slides/slides_tmpl/image/25-06-01-00:38:23-d0tj0vs75iks2gau4v4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1440" y="858520"/>
            <a:ext cx="2600325" cy="1971675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6-01-00:38:23-d0tj0vs75iks2gau4v4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670" y="5012690"/>
            <a:ext cx="923925" cy="1517015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6-01-00:38:23-d0tj0vs75iks2gau4v5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4075" y="419100"/>
            <a:ext cx="923925" cy="151701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6-01-00:38:23-d0tj0vs75iks2gau4v60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4225" y="4079875"/>
            <a:ext cx="923925" cy="1517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288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（07）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课堂练习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4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6-01-00:38:09-d0tj0sc75iks2gau4ub0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6-01-00:38:08-d0tj0s475iks2gau4ua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5579110"/>
            <a:ext cx="12210415" cy="117856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6-01-00:38:09-d0tj0sc75iks2gau4u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85" y="172085"/>
            <a:ext cx="4663440" cy="45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0"/>
            <a:ext cx="12192000" cy="160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H="1">
            <a:off x="8154035" y="635"/>
            <a:ext cx="381635" cy="159956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7" name="Text 5"/>
          <p:cNvSpPr/>
          <p:nvPr/>
        </p:nvSpPr>
        <p:spPr>
          <a:xfrm>
            <a:off x="8154035" y="635"/>
            <a:ext cx="381635" cy="1599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898640" y="2576195"/>
            <a:ext cx="5318125" cy="4315460"/>
          </a:xfrm>
          <a:custGeom>
            <a:avLst/>
            <a:gdLst/>
            <a:ahLst/>
            <a:cxnLst/>
            <a:rect l="l" t="t" r="r" b="b"/>
            <a:pathLst>
              <a:path w="5318125" h="4315460">
                <a:moveTo>
                  <a:pt x="685165" y="368300"/>
                </a:moveTo>
                <a:lnTo>
                  <a:pt x="1276985" y="0"/>
                </a:lnTo>
                <a:lnTo>
                  <a:pt x="3679825" y="259715"/>
                </a:lnTo>
                <a:lnTo>
                  <a:pt x="4387215" y="1089660"/>
                </a:lnTo>
                <a:lnTo>
                  <a:pt x="5318125" y="1349375"/>
                </a:lnTo>
                <a:lnTo>
                  <a:pt x="5318125" y="4315460"/>
                </a:lnTo>
                <a:lnTo>
                  <a:pt x="0" y="4315460"/>
                </a:lnTo>
                <a:lnTo>
                  <a:pt x="685165" y="368300"/>
                </a:lnTo>
                <a:close/>
              </a:path>
            </a:pathLst>
          </a:custGeom>
          <a:solidFill>
            <a:srgbClr val="C2DCFF"/>
          </a:solidFill>
          <a:ln/>
        </p:spPr>
      </p:sp>
      <p:sp>
        <p:nvSpPr>
          <p:cNvPr id="9" name="Text 7"/>
          <p:cNvSpPr/>
          <p:nvPr/>
        </p:nvSpPr>
        <p:spPr>
          <a:xfrm>
            <a:off x="6898640" y="2576195"/>
            <a:ext cx="5318125" cy="43154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-80645" y="2462530"/>
            <a:ext cx="5494655" cy="4478655"/>
          </a:xfrm>
          <a:custGeom>
            <a:avLst/>
            <a:gdLst/>
            <a:ahLst/>
            <a:cxnLst/>
            <a:rect l="l" t="t" r="r" b="b"/>
            <a:pathLst>
              <a:path w="5494655" h="4478655">
                <a:moveTo>
                  <a:pt x="1250950" y="0"/>
                </a:moveTo>
                <a:lnTo>
                  <a:pt x="4366895" y="296545"/>
                </a:lnTo>
                <a:lnTo>
                  <a:pt x="5494655" y="4478655"/>
                </a:lnTo>
                <a:lnTo>
                  <a:pt x="4097655" y="4458970"/>
                </a:lnTo>
                <a:lnTo>
                  <a:pt x="43180" y="4421505"/>
                </a:lnTo>
                <a:lnTo>
                  <a:pt x="0" y="1601470"/>
                </a:lnTo>
                <a:lnTo>
                  <a:pt x="1250950" y="0"/>
                </a:lnTo>
                <a:close/>
              </a:path>
            </a:pathLst>
          </a:custGeom>
          <a:solidFill>
            <a:srgbClr val="C2DCFF"/>
          </a:solidFill>
          <a:ln/>
        </p:spPr>
      </p:sp>
      <p:sp>
        <p:nvSpPr>
          <p:cNvPr id="11" name="Text 9"/>
          <p:cNvSpPr/>
          <p:nvPr/>
        </p:nvSpPr>
        <p:spPr>
          <a:xfrm>
            <a:off x="-80645" y="2462530"/>
            <a:ext cx="5494655" cy="4478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390900" y="2268855"/>
            <a:ext cx="4566285" cy="4660265"/>
          </a:xfrm>
          <a:custGeom>
            <a:avLst/>
            <a:gdLst/>
            <a:ahLst/>
            <a:cxnLst/>
            <a:rect l="l" t="t" r="r" b="b"/>
            <a:pathLst>
              <a:path w="4566285" h="4660265">
                <a:moveTo>
                  <a:pt x="1276350" y="171450"/>
                </a:moveTo>
                <a:lnTo>
                  <a:pt x="0" y="412115"/>
                </a:lnTo>
                <a:lnTo>
                  <a:pt x="714375" y="1343025"/>
                </a:lnTo>
                <a:lnTo>
                  <a:pt x="876300" y="3473450"/>
                </a:lnTo>
                <a:lnTo>
                  <a:pt x="2044700" y="4660265"/>
                </a:lnTo>
                <a:lnTo>
                  <a:pt x="4065270" y="4587875"/>
                </a:lnTo>
                <a:lnTo>
                  <a:pt x="4566285" y="2797175"/>
                </a:lnTo>
                <a:lnTo>
                  <a:pt x="4375150" y="537845"/>
                </a:lnTo>
                <a:lnTo>
                  <a:pt x="4375150" y="544195"/>
                </a:lnTo>
                <a:lnTo>
                  <a:pt x="4105275" y="114300"/>
                </a:lnTo>
                <a:lnTo>
                  <a:pt x="3541395" y="177800"/>
                </a:lnTo>
                <a:lnTo>
                  <a:pt x="2505075" y="0"/>
                </a:lnTo>
                <a:lnTo>
                  <a:pt x="1285875" y="171450"/>
                </a:lnTo>
              </a:path>
            </a:pathLst>
          </a:custGeom>
          <a:solidFill>
            <a:srgbClr val="FCEC73"/>
          </a:solidFill>
          <a:ln/>
        </p:spPr>
      </p:sp>
      <p:sp>
        <p:nvSpPr>
          <p:cNvPr id="13" name="Text 11"/>
          <p:cNvSpPr/>
          <p:nvPr/>
        </p:nvSpPr>
        <p:spPr>
          <a:xfrm>
            <a:off x="3390900" y="2268855"/>
            <a:ext cx="4566285" cy="4660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515350" y="0"/>
            <a:ext cx="3676650" cy="16002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15" name="Text 13"/>
          <p:cNvSpPr/>
          <p:nvPr/>
        </p:nvSpPr>
        <p:spPr>
          <a:xfrm>
            <a:off x="8515350" y="0"/>
            <a:ext cx="3676650" cy="160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7200" y="488315"/>
            <a:ext cx="862266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手动模拟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14400" y="3792855"/>
            <a:ext cx="3123565" cy="1025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对数组 [5, 3, 8, 1] 进行选择排序，记录交换过程，加深对选择排序的理解。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914400" y="294195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选择排序模拟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86275" y="3792855"/>
            <a:ext cx="3123565" cy="1025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对数组 [5, 3, 8, 1] 进行冒泡排序，记录交换过程，加深对冒泡排序的理解。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486275" y="294195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冒泡排序模拟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029575" y="3792855"/>
            <a:ext cx="3123565" cy="1025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写出选择排序和冒泡排序的核心循环框架（伪代码即可），提升对算法的掌握程度。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8029575" y="294195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代码框架</a:t>
            </a:r>
            <a:endParaRPr lang="en-US" sz="1600" dirty="0"/>
          </a:p>
        </p:txBody>
      </p:sp>
      <p:pic>
        <p:nvPicPr>
          <p:cNvPr id="23" name="Image 0" descr="https://kimi-img.moonshot.cn/pub/slides/slides_tmpl/image/25-06-01-00:38:22-d0tj0vk75iks2gau4v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988050"/>
            <a:ext cx="3030220" cy="548005"/>
          </a:xfrm>
          <a:prstGeom prst="rect">
            <a:avLst/>
          </a:prstGeom>
        </p:spPr>
      </p:pic>
      <p:sp>
        <p:nvSpPr>
          <p:cNvPr id="24" name="Shape 21"/>
          <p:cNvSpPr/>
          <p:nvPr/>
        </p:nvSpPr>
        <p:spPr>
          <a:xfrm>
            <a:off x="9037320" y="292100"/>
            <a:ext cx="2632075" cy="10363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037320" y="292100"/>
            <a:ext cx="2632075" cy="10363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1" descr="https://kimi-img.moonshot.cn/pub/slides/slides_tmpl/image/25-06-01-00:38:22-d0tj0vk75iks2gau4u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040" y="426720"/>
            <a:ext cx="2031365" cy="767715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 flipV="1">
            <a:off x="0" y="1600200"/>
            <a:ext cx="12191365" cy="76200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0" y="1600200"/>
            <a:ext cx="12191365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9" name="Image 2" descr="https://kimi-img.moonshot.cn/pub/slides/slides_tmpl/image/25-06-01-00:38:22-d0tj0vk75iks2gau4v2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0900" y="2800985"/>
            <a:ext cx="638175" cy="1047750"/>
          </a:xfrm>
          <a:prstGeom prst="rect">
            <a:avLst/>
          </a:prstGeom>
        </p:spPr>
      </p:pic>
      <p:pic>
        <p:nvPicPr>
          <p:cNvPr id="30" name="Image 3" descr="https://kimi-img.moonshot.cn/pub/slides/slides_tmpl/image/25-06-01-00:38:22-d0tj0vk75iks2gau4v3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1665" y="2800985"/>
            <a:ext cx="638175" cy="1047750"/>
          </a:xfrm>
          <a:prstGeom prst="rect">
            <a:avLst/>
          </a:prstGeom>
        </p:spPr>
      </p:pic>
      <p:pic>
        <p:nvPicPr>
          <p:cNvPr id="31" name="Image 4" descr="https://kimi-img.moonshot.cn/pub/slides/slides_tmpl/image/25-06-01-00:38:22-d0tj0vk75iks2gau4v2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20350" y="2745105"/>
            <a:ext cx="638175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9050"/>
            <a:ext cx="12209780" cy="6875780"/>
          </a:xfrm>
          <a:prstGeom prst="rect">
            <a:avLst/>
          </a:prstGeom>
          <a:solidFill>
            <a:srgbClr val="6AB2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19050"/>
            <a:ext cx="12209780" cy="687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0" y="3178810"/>
            <a:ext cx="12209780" cy="314325"/>
          </a:xfrm>
          <a:prstGeom prst="rect">
            <a:avLst/>
          </a:prstGeom>
          <a:solidFill>
            <a:srgbClr val="78644E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3178810"/>
            <a:ext cx="12209780" cy="314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0" y="-23495"/>
            <a:ext cx="12209780" cy="3202305"/>
          </a:xfrm>
          <a:prstGeom prst="rect">
            <a:avLst/>
          </a:prstGeom>
          <a:solidFill>
            <a:srgbClr val="C2DCFF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-23495"/>
            <a:ext cx="12209780" cy="3202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2120" y="2210435"/>
            <a:ext cx="3708400" cy="4032885"/>
          </a:xfrm>
          <a:prstGeom prst="flowChartDocumen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52120" y="2210435"/>
            <a:ext cx="3708400" cy="4032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03725" y="2210435"/>
            <a:ext cx="3383280" cy="3235960"/>
          </a:xfrm>
          <a:prstGeom prst="rec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403725" y="2210435"/>
            <a:ext cx="3383280" cy="3235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flipH="1">
            <a:off x="8022590" y="2210435"/>
            <a:ext cx="3708400" cy="4032885"/>
          </a:xfrm>
          <a:prstGeom prst="flowChartDocument">
            <a:avLst/>
          </a:prstGeom>
          <a:solidFill>
            <a:srgbClr val="F2F2F2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022590" y="2210435"/>
            <a:ext cx="3708400" cy="4032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5170" y="3178175"/>
            <a:ext cx="3123565" cy="1025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发放纸质卡片让学员手动排序，增加课堂互动性，提升学习效果。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3152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分发卡片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552950" y="3178175"/>
            <a:ext cx="312356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学员之间交流排序过程和心得体会，加深对排序算法的理解。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55295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交流讨论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8314690" y="3178175"/>
            <a:ext cx="312356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总结课堂练习内容，帮助学员巩固所学知识。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8308340" y="2480945"/>
            <a:ext cx="214376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6D57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练习总结</a:t>
            </a:r>
            <a:endParaRPr lang="en-US" dirty="0"/>
          </a:p>
        </p:txBody>
      </p:sp>
      <p:sp>
        <p:nvSpPr>
          <p:cNvPr id="20" name="Shape 18"/>
          <p:cNvSpPr/>
          <p:nvPr/>
        </p:nvSpPr>
        <p:spPr>
          <a:xfrm rot="720000">
            <a:off x="2179320" y="5570855"/>
            <a:ext cx="1471930" cy="621030"/>
          </a:xfrm>
          <a:prstGeom prst="flowChartMagneticDrum">
            <a:avLst/>
          </a:prstGeom>
          <a:solidFill>
            <a:srgbClr val="ED3C38"/>
          </a:solidFill>
          <a:ln w="101600">
            <a:solidFill>
              <a:srgbClr val="00000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 rot="720000">
            <a:off x="2179320" y="5570855"/>
            <a:ext cx="1471930" cy="6210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 flipV="1">
            <a:off x="1267460" y="582930"/>
            <a:ext cx="9264650" cy="902335"/>
          </a:xfrm>
          <a:prstGeom prst="snip2DiagRect">
            <a:avLst>
              <a:gd name="adj1" fmla="val 37823"/>
              <a:gd name="adj2" fmla="val 16667"/>
            </a:avLst>
          </a:prstGeom>
          <a:solidFill>
            <a:srgbClr val="36D579"/>
          </a:solidFill>
          <a:ln/>
        </p:spPr>
      </p:sp>
      <p:sp>
        <p:nvSpPr>
          <p:cNvPr id="23" name="Text 21"/>
          <p:cNvSpPr/>
          <p:nvPr/>
        </p:nvSpPr>
        <p:spPr>
          <a:xfrm>
            <a:off x="1267460" y="582930"/>
            <a:ext cx="9264650" cy="9023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266190" y="677545"/>
            <a:ext cx="9657080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互动练习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84850" y="1656715"/>
            <a:ext cx="156368" cy="156210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26" name="Text 24"/>
          <p:cNvSpPr/>
          <p:nvPr/>
        </p:nvSpPr>
        <p:spPr>
          <a:xfrm>
            <a:off x="5784850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017181" y="1656715"/>
            <a:ext cx="156368" cy="156210"/>
          </a:xfrm>
          <a:prstGeom prst="ellipse">
            <a:avLst/>
          </a:prstGeom>
          <a:solidFill>
            <a:srgbClr val="000000">
              <a:alpha val="0"/>
            </a:srgbClr>
          </a:solidFill>
          <a:ln w="38100">
            <a:solidFill>
              <a:srgbClr val="36D579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017181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49512" y="1656715"/>
            <a:ext cx="156368" cy="156210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30" name="Text 28"/>
          <p:cNvSpPr/>
          <p:nvPr/>
        </p:nvSpPr>
        <p:spPr>
          <a:xfrm>
            <a:off x="6249512" y="1656715"/>
            <a:ext cx="156368" cy="1562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 rot="1260000">
            <a:off x="9683750" y="444500"/>
            <a:ext cx="1205230" cy="1428750"/>
          </a:xfrm>
          <a:prstGeom prst="star4">
            <a:avLst>
              <a:gd name="adj" fmla="val 23744"/>
            </a:avLst>
          </a:prstGeom>
          <a:solidFill>
            <a:srgbClr val="6AB2FF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 rot="1260000">
            <a:off x="9683750" y="444500"/>
            <a:ext cx="1205230" cy="1428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3" name="Image 0" descr="https://kimi-img.moonshot.cn/pub/slides/slides_tmpl/image/25-06-01-00:38:23-d0tj0vs75iks2gau4v4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2120" y="1693545"/>
            <a:ext cx="678180" cy="1113790"/>
          </a:xfrm>
          <a:prstGeom prst="rect">
            <a:avLst/>
          </a:prstGeom>
        </p:spPr>
      </p:pic>
      <p:pic>
        <p:nvPicPr>
          <p:cNvPr id="34" name="Image 1" descr="https://kimi-img.moonshot.cn/pub/slides/slides_tmpl/image/25-06-01-00:38:23-d0tj0vs75iks2gau4v5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0845" y="1693545"/>
            <a:ext cx="678180" cy="1113790"/>
          </a:xfrm>
          <a:prstGeom prst="rect">
            <a:avLst/>
          </a:prstGeom>
        </p:spPr>
      </p:pic>
      <p:pic>
        <p:nvPicPr>
          <p:cNvPr id="35" name="Image 2" descr="https://kimi-img.moonshot.cn/pub/slides/slides_tmpl/image/25-06-01-00:38:23-d0tj0vs75iks2gau4v6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21975" y="1693545"/>
            <a:ext cx="678180" cy="1113790"/>
          </a:xfrm>
          <a:prstGeom prst="rect">
            <a:avLst/>
          </a:prstGeom>
        </p:spPr>
      </p:pic>
      <p:pic>
        <p:nvPicPr>
          <p:cNvPr id="36" name="Image 3" descr="https://kimi-img.moonshot.cn/pub/slides/slides_tmpl/image/25-06-01-00:38:22-d0tj0vk75iks2gau4uk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0" y="5674995"/>
            <a:ext cx="2031365" cy="767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32120" y="4442460"/>
            <a:ext cx="6659880" cy="123952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5" name="Text 3"/>
          <p:cNvSpPr/>
          <p:nvPr/>
        </p:nvSpPr>
        <p:spPr>
          <a:xfrm>
            <a:off x="5532120" y="4442460"/>
            <a:ext cx="6659880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40375" y="1881505"/>
            <a:ext cx="6659880" cy="123952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5540375" y="1881505"/>
            <a:ext cx="6659880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40375" y="3121660"/>
            <a:ext cx="6659880" cy="123952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9" name="Text 7"/>
          <p:cNvSpPr/>
          <p:nvPr/>
        </p:nvSpPr>
        <p:spPr>
          <a:xfrm>
            <a:off x="5540375" y="3121660"/>
            <a:ext cx="6659880" cy="1239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39740" y="2419985"/>
            <a:ext cx="666115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课堂练习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540375" y="2100580"/>
            <a:ext cx="665988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EIGHT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3048000" y="6460161"/>
            <a:ext cx="3048635" cy="398474"/>
          </a:xfrm>
          <a:prstGeom prst="rect">
            <a:avLst/>
          </a:prstGeom>
          <a:solidFill>
            <a:srgbClr val="002E35"/>
          </a:solidFill>
          <a:ln/>
        </p:spPr>
      </p:sp>
      <p:sp>
        <p:nvSpPr>
          <p:cNvPr id="13" name="Text 11"/>
          <p:cNvSpPr/>
          <p:nvPr/>
        </p:nvSpPr>
        <p:spPr>
          <a:xfrm>
            <a:off x="3048000" y="6460161"/>
            <a:ext cx="3048635" cy="3984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0" y="6549164"/>
            <a:ext cx="3048318" cy="309471"/>
          </a:xfrm>
          <a:prstGeom prst="rect">
            <a:avLst/>
          </a:prstGeom>
          <a:solidFill>
            <a:srgbClr val="002E35"/>
          </a:solidFill>
          <a:ln/>
        </p:spPr>
      </p:sp>
      <p:sp>
        <p:nvSpPr>
          <p:cNvPr id="15" name="Text 13"/>
          <p:cNvSpPr/>
          <p:nvPr/>
        </p:nvSpPr>
        <p:spPr>
          <a:xfrm>
            <a:off x="0" y="6549164"/>
            <a:ext cx="3048318" cy="3094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97270" y="6227445"/>
            <a:ext cx="6094730" cy="631190"/>
          </a:xfrm>
          <a:prstGeom prst="rect">
            <a:avLst/>
          </a:prstGeom>
          <a:solidFill>
            <a:srgbClr val="002E35"/>
          </a:solidFill>
          <a:ln/>
        </p:spPr>
      </p:sp>
      <p:sp>
        <p:nvSpPr>
          <p:cNvPr id="17" name="Text 15"/>
          <p:cNvSpPr/>
          <p:nvPr/>
        </p:nvSpPr>
        <p:spPr>
          <a:xfrm>
            <a:off x="6097270" y="6227445"/>
            <a:ext cx="6094730" cy="631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39740" y="3740785"/>
            <a:ext cx="666115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实战代码片段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5540375" y="3421380"/>
            <a:ext cx="665988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NINE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5540375" y="5021580"/>
            <a:ext cx="666115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Q&amp;A/课后延伸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5541010" y="4702175"/>
            <a:ext cx="665988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TEN</a:t>
            </a:r>
            <a:endParaRPr lang="en-US" sz="2000" dirty="0"/>
          </a:p>
        </p:txBody>
      </p:sp>
      <p:sp>
        <p:nvSpPr>
          <p:cNvPr id="22" name="Shape 20"/>
          <p:cNvSpPr/>
          <p:nvPr/>
        </p:nvSpPr>
        <p:spPr>
          <a:xfrm rot="5400000">
            <a:off x="-2014220" y="2811780"/>
            <a:ext cx="576961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3" name="Text 21"/>
          <p:cNvSpPr/>
          <p:nvPr/>
        </p:nvSpPr>
        <p:spPr>
          <a:xfrm rot="5400000">
            <a:off x="-2014220" y="2811780"/>
            <a:ext cx="576961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532120" y="3061335"/>
            <a:ext cx="6669405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5" name="Text 23"/>
          <p:cNvSpPr/>
          <p:nvPr/>
        </p:nvSpPr>
        <p:spPr>
          <a:xfrm>
            <a:off x="5532120" y="3061335"/>
            <a:ext cx="666940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532120" y="4337050"/>
            <a:ext cx="666877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7" name="Text 25"/>
          <p:cNvSpPr/>
          <p:nvPr/>
        </p:nvSpPr>
        <p:spPr>
          <a:xfrm>
            <a:off x="5532120" y="4337050"/>
            <a:ext cx="666877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 rot="5400000">
            <a:off x="3288665" y="3484245"/>
            <a:ext cx="442468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9" name="Text 27"/>
          <p:cNvSpPr/>
          <p:nvPr/>
        </p:nvSpPr>
        <p:spPr>
          <a:xfrm rot="5400000">
            <a:off x="3288665" y="3484245"/>
            <a:ext cx="442468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80050" y="5622290"/>
            <a:ext cx="671195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1" name="Text 29"/>
          <p:cNvSpPr/>
          <p:nvPr/>
        </p:nvSpPr>
        <p:spPr>
          <a:xfrm>
            <a:off x="5480050" y="5622290"/>
            <a:ext cx="671195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02005" y="5622290"/>
            <a:ext cx="473075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3" name="Text 31"/>
          <p:cNvSpPr/>
          <p:nvPr/>
        </p:nvSpPr>
        <p:spPr>
          <a:xfrm>
            <a:off x="802005" y="5622290"/>
            <a:ext cx="473075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rot="5400000">
            <a:off x="7994015" y="294640"/>
            <a:ext cx="766445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5" name="Text 33"/>
          <p:cNvSpPr/>
          <p:nvPr/>
        </p:nvSpPr>
        <p:spPr>
          <a:xfrm rot="5400000">
            <a:off x="7994015" y="294640"/>
            <a:ext cx="76644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560310" y="755650"/>
            <a:ext cx="1334770" cy="643890"/>
          </a:xfrm>
          <a:custGeom>
            <a:avLst/>
            <a:gdLst/>
            <a:ahLst/>
            <a:cxnLst/>
            <a:rect l="l" t="t" r="r" b="b"/>
            <a:pathLst>
              <a:path w="1334770" h="643890">
                <a:moveTo>
                  <a:pt x="0" y="643890"/>
                </a:moveTo>
                <a:lnTo>
                  <a:pt x="1334770" y="643890"/>
                </a:lnTo>
                <a:lnTo>
                  <a:pt x="669409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7560310" y="755650"/>
            <a:ext cx="1334770" cy="6438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42975" y="1209040"/>
            <a:ext cx="6660515" cy="382270"/>
          </a:xfrm>
          <a:prstGeom prst="rect">
            <a:avLst/>
          </a:prstGeom>
          <a:solidFill>
            <a:srgbClr val="002E35"/>
          </a:solidFill>
          <a:ln/>
        </p:spPr>
      </p:sp>
      <p:sp>
        <p:nvSpPr>
          <p:cNvPr id="39" name="Text 37"/>
          <p:cNvSpPr/>
          <p:nvPr/>
        </p:nvSpPr>
        <p:spPr>
          <a:xfrm>
            <a:off x="942975" y="1209040"/>
            <a:ext cx="6660515" cy="382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35380" y="3065779"/>
            <a:ext cx="4064000" cy="2773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b="1" dirty="0">
                <a:solidFill>
                  <a:srgbClr val="6AB2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目录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22449" y="2119704"/>
            <a:ext cx="4089861" cy="8778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200" b="1" dirty="0">
                <a:solidFill>
                  <a:srgbClr val="6AB2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CONTENTS.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288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（08）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实战代码片段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4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6-01-00:38:09-d0tj0sc75iks2gau4ub0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6-01-00:38:08-d0tj0s475iks2gau4ua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5579110"/>
            <a:ext cx="12210415" cy="117856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6-01-00:38:09-d0tj0sc75iks2gau4u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85" y="172085"/>
            <a:ext cx="4663440" cy="45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C2DC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3265" y="1404620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B8F0CF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23265" y="1404620"/>
            <a:ext cx="10810875" cy="18669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3265" y="2939735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76E2A1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3265" y="2939735"/>
            <a:ext cx="10810875" cy="18669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3265" y="4531289"/>
            <a:ext cx="10810875" cy="1866971"/>
          </a:xfrm>
          <a:custGeom>
            <a:avLst/>
            <a:gdLst/>
            <a:ahLst/>
            <a:cxnLst/>
            <a:rect l="l" t="t" r="r" b="b"/>
            <a:pathLst>
              <a:path w="10810875" h="1866971">
                <a:moveTo>
                  <a:pt x="986027" y="0"/>
                </a:moveTo>
                <a:cubicBezTo>
                  <a:pt x="1164780" y="0"/>
                  <a:pt x="1332001" y="45232"/>
                  <a:pt x="1476981" y="123997"/>
                </a:cubicBezTo>
                <a:lnTo>
                  <a:pt x="1476981" y="123997"/>
                </a:lnTo>
                <a:lnTo>
                  <a:pt x="1477805" y="123997"/>
                </a:lnTo>
                <a:cubicBezTo>
                  <a:pt x="1621961" y="45232"/>
                  <a:pt x="1790005" y="0"/>
                  <a:pt x="1968759" y="0"/>
                </a:cubicBezTo>
                <a:cubicBezTo>
                  <a:pt x="2147512" y="0"/>
                  <a:pt x="2314733" y="45232"/>
                  <a:pt x="2458889" y="123997"/>
                </a:cubicBezTo>
                <a:lnTo>
                  <a:pt x="2463008" y="125557"/>
                </a:lnTo>
                <a:lnTo>
                  <a:pt x="2467127" y="123997"/>
                </a:lnTo>
                <a:cubicBezTo>
                  <a:pt x="2611283" y="45232"/>
                  <a:pt x="2779327" y="0"/>
                  <a:pt x="2958081" y="0"/>
                </a:cubicBezTo>
                <a:cubicBezTo>
                  <a:pt x="3136010" y="0"/>
                  <a:pt x="3304055" y="45232"/>
                  <a:pt x="3448211" y="123997"/>
                </a:cubicBezTo>
                <a:lnTo>
                  <a:pt x="3449035" y="123997"/>
                </a:lnTo>
                <a:lnTo>
                  <a:pt x="3449859" y="123997"/>
                </a:lnTo>
                <a:cubicBezTo>
                  <a:pt x="3594015" y="45232"/>
                  <a:pt x="3761236" y="0"/>
                  <a:pt x="3939989" y="0"/>
                </a:cubicBezTo>
                <a:cubicBezTo>
                  <a:pt x="4118742" y="0"/>
                  <a:pt x="4286787" y="45232"/>
                  <a:pt x="4430943" y="123997"/>
                </a:cubicBezTo>
                <a:lnTo>
                  <a:pt x="4435062" y="125557"/>
                </a:lnTo>
                <a:lnTo>
                  <a:pt x="4438357" y="123997"/>
                </a:lnTo>
                <a:cubicBezTo>
                  <a:pt x="4583337" y="45232"/>
                  <a:pt x="4750557" y="0"/>
                  <a:pt x="4929311" y="0"/>
                </a:cubicBezTo>
                <a:cubicBezTo>
                  <a:pt x="5099827" y="0"/>
                  <a:pt x="5259634" y="40552"/>
                  <a:pt x="5399671" y="112299"/>
                </a:cubicBezTo>
                <a:lnTo>
                  <a:pt x="5405438" y="116198"/>
                </a:lnTo>
                <a:lnTo>
                  <a:pt x="5411204" y="112299"/>
                </a:lnTo>
                <a:cubicBezTo>
                  <a:pt x="5551241" y="40552"/>
                  <a:pt x="5711872" y="0"/>
                  <a:pt x="5881564" y="0"/>
                </a:cubicBezTo>
                <a:cubicBezTo>
                  <a:pt x="6060318" y="0"/>
                  <a:pt x="6227538" y="45232"/>
                  <a:pt x="6371694" y="123997"/>
                </a:cubicBezTo>
                <a:lnTo>
                  <a:pt x="6372518" y="123997"/>
                </a:lnTo>
                <a:lnTo>
                  <a:pt x="6373342" y="123997"/>
                </a:lnTo>
                <a:cubicBezTo>
                  <a:pt x="6517498" y="45232"/>
                  <a:pt x="6685543" y="0"/>
                  <a:pt x="6864296" y="0"/>
                </a:cubicBezTo>
                <a:cubicBezTo>
                  <a:pt x="7043049" y="0"/>
                  <a:pt x="7210270" y="45232"/>
                  <a:pt x="7354426" y="123997"/>
                </a:cubicBezTo>
                <a:lnTo>
                  <a:pt x="7358545" y="126336"/>
                </a:lnTo>
                <a:lnTo>
                  <a:pt x="7362664" y="123997"/>
                </a:lnTo>
                <a:cubicBezTo>
                  <a:pt x="7506820" y="45232"/>
                  <a:pt x="7674865" y="0"/>
                  <a:pt x="7853618" y="0"/>
                </a:cubicBezTo>
                <a:cubicBezTo>
                  <a:pt x="8031548" y="0"/>
                  <a:pt x="8199592" y="45232"/>
                  <a:pt x="8343748" y="123997"/>
                </a:cubicBezTo>
                <a:lnTo>
                  <a:pt x="8344572" y="123997"/>
                </a:lnTo>
                <a:lnTo>
                  <a:pt x="8345396" y="123997"/>
                </a:lnTo>
                <a:cubicBezTo>
                  <a:pt x="8489552" y="45232"/>
                  <a:pt x="8656773" y="0"/>
                  <a:pt x="8836350" y="0"/>
                </a:cubicBezTo>
                <a:cubicBezTo>
                  <a:pt x="9014280" y="0"/>
                  <a:pt x="9182324" y="45232"/>
                  <a:pt x="9326480" y="123997"/>
                </a:cubicBezTo>
                <a:lnTo>
                  <a:pt x="9330599" y="126336"/>
                </a:lnTo>
                <a:lnTo>
                  <a:pt x="9334718" y="123997"/>
                </a:lnTo>
                <a:cubicBezTo>
                  <a:pt x="9478874" y="45232"/>
                  <a:pt x="9646095" y="0"/>
                  <a:pt x="9825672" y="0"/>
                </a:cubicBezTo>
                <a:cubicBezTo>
                  <a:pt x="10369346" y="0"/>
                  <a:pt x="10810875" y="418002"/>
                  <a:pt x="10810875" y="933486"/>
                </a:cubicBezTo>
                <a:cubicBezTo>
                  <a:pt x="10810875" y="1448969"/>
                  <a:pt x="10369346" y="1866971"/>
                  <a:pt x="9825672" y="1866971"/>
                </a:cubicBezTo>
                <a:cubicBezTo>
                  <a:pt x="9646095" y="1866971"/>
                  <a:pt x="9478874" y="1821740"/>
                  <a:pt x="9334718" y="1742974"/>
                </a:cubicBezTo>
                <a:lnTo>
                  <a:pt x="9330599" y="1740635"/>
                </a:lnTo>
                <a:lnTo>
                  <a:pt x="9326480" y="1742974"/>
                </a:lnTo>
                <a:cubicBezTo>
                  <a:pt x="9182324" y="1821740"/>
                  <a:pt x="9014280" y="1866971"/>
                  <a:pt x="8836350" y="1866971"/>
                </a:cubicBezTo>
                <a:cubicBezTo>
                  <a:pt x="8656773" y="1866971"/>
                  <a:pt x="8489552" y="1821740"/>
                  <a:pt x="8345396" y="1742974"/>
                </a:cubicBezTo>
                <a:lnTo>
                  <a:pt x="8344572" y="1742974"/>
                </a:lnTo>
                <a:lnTo>
                  <a:pt x="8343748" y="1742974"/>
                </a:lnTo>
                <a:cubicBezTo>
                  <a:pt x="8199592" y="1821740"/>
                  <a:pt x="8031548" y="1866971"/>
                  <a:pt x="7853618" y="1866971"/>
                </a:cubicBezTo>
                <a:cubicBezTo>
                  <a:pt x="7674865" y="1866971"/>
                  <a:pt x="7506820" y="1821740"/>
                  <a:pt x="7362664" y="1742974"/>
                </a:cubicBezTo>
                <a:lnTo>
                  <a:pt x="7358545" y="1740635"/>
                </a:lnTo>
                <a:lnTo>
                  <a:pt x="7354426" y="1742974"/>
                </a:lnTo>
                <a:cubicBezTo>
                  <a:pt x="7210270" y="1821740"/>
                  <a:pt x="7043049" y="1866971"/>
                  <a:pt x="6864296" y="1866971"/>
                </a:cubicBezTo>
                <a:cubicBezTo>
                  <a:pt x="6685543" y="1866971"/>
                  <a:pt x="6517498" y="1821740"/>
                  <a:pt x="6373342" y="1742974"/>
                </a:cubicBezTo>
                <a:lnTo>
                  <a:pt x="6372518" y="1742974"/>
                </a:lnTo>
                <a:lnTo>
                  <a:pt x="6371694" y="1742974"/>
                </a:lnTo>
                <a:cubicBezTo>
                  <a:pt x="6227538" y="1821740"/>
                  <a:pt x="6060318" y="1866971"/>
                  <a:pt x="5881564" y="1866971"/>
                </a:cubicBezTo>
                <a:cubicBezTo>
                  <a:pt x="5711872" y="1866971"/>
                  <a:pt x="5551241" y="1826419"/>
                  <a:pt x="5411204" y="1754672"/>
                </a:cubicBezTo>
                <a:lnTo>
                  <a:pt x="5405438" y="1750773"/>
                </a:lnTo>
                <a:lnTo>
                  <a:pt x="5399671" y="1754672"/>
                </a:lnTo>
                <a:cubicBezTo>
                  <a:pt x="5259634" y="1826419"/>
                  <a:pt x="5099827" y="1866971"/>
                  <a:pt x="4929311" y="1866971"/>
                </a:cubicBezTo>
                <a:cubicBezTo>
                  <a:pt x="4750557" y="1866971"/>
                  <a:pt x="4583337" y="1821740"/>
                  <a:pt x="4438357" y="1742974"/>
                </a:cubicBezTo>
                <a:lnTo>
                  <a:pt x="4435062" y="1741415"/>
                </a:lnTo>
                <a:lnTo>
                  <a:pt x="4430943" y="1742974"/>
                </a:lnTo>
                <a:cubicBezTo>
                  <a:pt x="4286787" y="1821740"/>
                  <a:pt x="4118742" y="1866971"/>
                  <a:pt x="3939989" y="1866971"/>
                </a:cubicBezTo>
                <a:cubicBezTo>
                  <a:pt x="3761236" y="1866971"/>
                  <a:pt x="3594015" y="1821740"/>
                  <a:pt x="3449859" y="1742974"/>
                </a:cubicBezTo>
                <a:lnTo>
                  <a:pt x="3449035" y="1742974"/>
                </a:lnTo>
                <a:lnTo>
                  <a:pt x="3448211" y="1742974"/>
                </a:lnTo>
                <a:cubicBezTo>
                  <a:pt x="3304055" y="1821740"/>
                  <a:pt x="3136010" y="1866971"/>
                  <a:pt x="2958081" y="1866971"/>
                </a:cubicBezTo>
                <a:cubicBezTo>
                  <a:pt x="2779327" y="1866971"/>
                  <a:pt x="2611283" y="1821740"/>
                  <a:pt x="2467127" y="1742974"/>
                </a:cubicBezTo>
                <a:lnTo>
                  <a:pt x="2463008" y="1741415"/>
                </a:lnTo>
                <a:lnTo>
                  <a:pt x="2458889" y="1742974"/>
                </a:lnTo>
                <a:cubicBezTo>
                  <a:pt x="2314733" y="1821740"/>
                  <a:pt x="2147512" y="1866971"/>
                  <a:pt x="1968759" y="1866971"/>
                </a:cubicBezTo>
                <a:cubicBezTo>
                  <a:pt x="1790005" y="1866971"/>
                  <a:pt x="1621961" y="1821740"/>
                  <a:pt x="1477805" y="1742974"/>
                </a:cubicBezTo>
                <a:lnTo>
                  <a:pt x="1476981" y="1742974"/>
                </a:lnTo>
                <a:lnTo>
                  <a:pt x="1476981" y="1742974"/>
                </a:lnTo>
                <a:cubicBezTo>
                  <a:pt x="1332001" y="1821740"/>
                  <a:pt x="1164780" y="1866971"/>
                  <a:pt x="986027" y="1866971"/>
                </a:cubicBezTo>
                <a:cubicBezTo>
                  <a:pt x="441529" y="1866971"/>
                  <a:pt x="0" y="1448969"/>
                  <a:pt x="0" y="933486"/>
                </a:cubicBezTo>
                <a:cubicBezTo>
                  <a:pt x="0" y="418002"/>
                  <a:pt x="441529" y="0"/>
                  <a:pt x="986027" y="0"/>
                </a:cubicBezTo>
                <a:close/>
              </a:path>
            </a:pathLst>
          </a:custGeom>
          <a:solidFill>
            <a:srgbClr val="36D579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23265" y="4531289"/>
            <a:ext cx="10810875" cy="186697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33780" y="1713488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33780" y="1713488"/>
            <a:ext cx="1205884" cy="1216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39258" y="3290320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39258" y="3290320"/>
            <a:ext cx="1205884" cy="1216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57256" y="4870310"/>
            <a:ext cx="1205884" cy="1216165"/>
          </a:xfrm>
          <a:prstGeom prst="ellipse">
            <a:avLst/>
          </a:prstGeom>
          <a:solidFill>
            <a:srgbClr val="002E35"/>
          </a:solidFill>
          <a:ln w="63500">
            <a:solidFill>
              <a:srgbClr val="00000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57256" y="4870310"/>
            <a:ext cx="1205884" cy="12161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335838" y="3614684"/>
            <a:ext cx="636982" cy="600585"/>
          </a:xfrm>
          <a:custGeom>
            <a:avLst/>
            <a:gdLst/>
            <a:ahLst/>
            <a:cxnLst/>
            <a:rect l="l" t="t" r="r" b="b"/>
            <a:pathLst>
              <a:path w="636982" h="600585">
                <a:moveTo>
                  <a:pt x="300412" y="504007"/>
                </a:moveTo>
                <a:cubicBezTo>
                  <a:pt x="300412" y="504007"/>
                  <a:pt x="293071" y="504007"/>
                  <a:pt x="293071" y="511767"/>
                </a:cubicBezTo>
                <a:cubicBezTo>
                  <a:pt x="293071" y="511767"/>
                  <a:pt x="293071" y="511767"/>
                  <a:pt x="293071" y="550571"/>
                </a:cubicBezTo>
                <a:cubicBezTo>
                  <a:pt x="293071" y="555744"/>
                  <a:pt x="293071" y="558331"/>
                  <a:pt x="297965" y="558331"/>
                </a:cubicBezTo>
                <a:cubicBezTo>
                  <a:pt x="297965" y="558331"/>
                  <a:pt x="297965" y="558331"/>
                  <a:pt x="342008" y="558331"/>
                </a:cubicBezTo>
                <a:cubicBezTo>
                  <a:pt x="344454" y="558331"/>
                  <a:pt x="346901" y="555744"/>
                  <a:pt x="346901" y="553158"/>
                </a:cubicBezTo>
                <a:cubicBezTo>
                  <a:pt x="346901" y="553158"/>
                  <a:pt x="346901" y="553158"/>
                  <a:pt x="346901" y="511767"/>
                </a:cubicBezTo>
                <a:cubicBezTo>
                  <a:pt x="346901" y="504007"/>
                  <a:pt x="342008" y="504007"/>
                  <a:pt x="342008" y="504007"/>
                </a:cubicBezTo>
                <a:cubicBezTo>
                  <a:pt x="342008" y="504007"/>
                  <a:pt x="342008" y="504007"/>
                  <a:pt x="300412" y="504007"/>
                </a:cubicBezTo>
                <a:close/>
                <a:moveTo>
                  <a:pt x="318491" y="422522"/>
                </a:moveTo>
                <a:cubicBezTo>
                  <a:pt x="304451" y="422522"/>
                  <a:pt x="293071" y="434006"/>
                  <a:pt x="293071" y="448175"/>
                </a:cubicBezTo>
                <a:cubicBezTo>
                  <a:pt x="293071" y="462344"/>
                  <a:pt x="304451" y="473829"/>
                  <a:pt x="318491" y="473829"/>
                </a:cubicBezTo>
                <a:cubicBezTo>
                  <a:pt x="332531" y="473829"/>
                  <a:pt x="343911" y="462344"/>
                  <a:pt x="343911" y="448175"/>
                </a:cubicBezTo>
                <a:cubicBezTo>
                  <a:pt x="343911" y="434006"/>
                  <a:pt x="332531" y="422522"/>
                  <a:pt x="318491" y="422522"/>
                </a:cubicBezTo>
                <a:close/>
                <a:moveTo>
                  <a:pt x="274755" y="104624"/>
                </a:moveTo>
                <a:cubicBezTo>
                  <a:pt x="282198" y="99593"/>
                  <a:pt x="292122" y="99593"/>
                  <a:pt x="297082" y="107139"/>
                </a:cubicBezTo>
                <a:cubicBezTo>
                  <a:pt x="302044" y="114684"/>
                  <a:pt x="299563" y="124743"/>
                  <a:pt x="294603" y="129774"/>
                </a:cubicBezTo>
                <a:cubicBezTo>
                  <a:pt x="108542" y="260555"/>
                  <a:pt x="108542" y="260555"/>
                  <a:pt x="108542" y="260555"/>
                </a:cubicBezTo>
                <a:cubicBezTo>
                  <a:pt x="106061" y="263070"/>
                  <a:pt x="103582" y="265585"/>
                  <a:pt x="101101" y="265585"/>
                </a:cubicBezTo>
                <a:cubicBezTo>
                  <a:pt x="96139" y="265585"/>
                  <a:pt x="91177" y="263070"/>
                  <a:pt x="88697" y="258040"/>
                </a:cubicBezTo>
                <a:cubicBezTo>
                  <a:pt x="83735" y="250494"/>
                  <a:pt x="83735" y="240435"/>
                  <a:pt x="91177" y="235405"/>
                </a:cubicBezTo>
                <a:cubicBezTo>
                  <a:pt x="274755" y="104624"/>
                  <a:pt x="274755" y="104624"/>
                  <a:pt x="274755" y="104624"/>
                </a:cubicBezTo>
                <a:close/>
                <a:moveTo>
                  <a:pt x="166861" y="89457"/>
                </a:moveTo>
                <a:cubicBezTo>
                  <a:pt x="174368" y="84504"/>
                  <a:pt x="184376" y="84504"/>
                  <a:pt x="189382" y="91934"/>
                </a:cubicBezTo>
                <a:cubicBezTo>
                  <a:pt x="194385" y="99362"/>
                  <a:pt x="191883" y="109268"/>
                  <a:pt x="186878" y="114221"/>
                </a:cubicBezTo>
                <a:cubicBezTo>
                  <a:pt x="99299" y="176128"/>
                  <a:pt x="99299" y="176128"/>
                  <a:pt x="99299" y="176128"/>
                </a:cubicBezTo>
                <a:cubicBezTo>
                  <a:pt x="96797" y="178604"/>
                  <a:pt x="94293" y="181081"/>
                  <a:pt x="89290" y="181081"/>
                </a:cubicBezTo>
                <a:cubicBezTo>
                  <a:pt x="84285" y="181081"/>
                  <a:pt x="79279" y="178604"/>
                  <a:pt x="76778" y="173651"/>
                </a:cubicBezTo>
                <a:cubicBezTo>
                  <a:pt x="71773" y="166224"/>
                  <a:pt x="74276" y="156317"/>
                  <a:pt x="81783" y="151364"/>
                </a:cubicBezTo>
                <a:cubicBezTo>
                  <a:pt x="166861" y="89457"/>
                  <a:pt x="166861" y="89457"/>
                  <a:pt x="166861" y="89457"/>
                </a:cubicBezTo>
                <a:close/>
                <a:moveTo>
                  <a:pt x="66095" y="42252"/>
                </a:moveTo>
                <a:cubicBezTo>
                  <a:pt x="51249" y="42252"/>
                  <a:pt x="38876" y="54723"/>
                  <a:pt x="38876" y="67193"/>
                </a:cubicBezTo>
                <a:cubicBezTo>
                  <a:pt x="38876" y="67193"/>
                  <a:pt x="38876" y="67193"/>
                  <a:pt x="38876" y="373962"/>
                </a:cubicBezTo>
                <a:cubicBezTo>
                  <a:pt x="38876" y="388927"/>
                  <a:pt x="51249" y="401397"/>
                  <a:pt x="66095" y="401397"/>
                </a:cubicBezTo>
                <a:cubicBezTo>
                  <a:pt x="66095" y="401397"/>
                  <a:pt x="66095" y="401397"/>
                  <a:pt x="570886" y="401397"/>
                </a:cubicBezTo>
                <a:cubicBezTo>
                  <a:pt x="585732" y="401397"/>
                  <a:pt x="598104" y="388927"/>
                  <a:pt x="598104" y="373962"/>
                </a:cubicBezTo>
                <a:lnTo>
                  <a:pt x="598104" y="67193"/>
                </a:lnTo>
                <a:cubicBezTo>
                  <a:pt x="598104" y="54723"/>
                  <a:pt x="585732" y="42252"/>
                  <a:pt x="570886" y="42252"/>
                </a:cubicBezTo>
                <a:cubicBezTo>
                  <a:pt x="570886" y="42252"/>
                  <a:pt x="570886" y="42252"/>
                  <a:pt x="66095" y="42252"/>
                </a:cubicBezTo>
                <a:close/>
                <a:moveTo>
                  <a:pt x="27370" y="0"/>
                </a:moveTo>
                <a:cubicBezTo>
                  <a:pt x="27370" y="0"/>
                  <a:pt x="27370" y="0"/>
                  <a:pt x="609613" y="0"/>
                </a:cubicBezTo>
                <a:cubicBezTo>
                  <a:pt x="624542" y="0"/>
                  <a:pt x="636982" y="10009"/>
                  <a:pt x="636982" y="25024"/>
                </a:cubicBezTo>
                <a:cubicBezTo>
                  <a:pt x="636982" y="25024"/>
                  <a:pt x="636982" y="25024"/>
                  <a:pt x="636982" y="477966"/>
                </a:cubicBezTo>
                <a:cubicBezTo>
                  <a:pt x="636982" y="492981"/>
                  <a:pt x="624542" y="505492"/>
                  <a:pt x="609613" y="505492"/>
                </a:cubicBezTo>
                <a:cubicBezTo>
                  <a:pt x="609613" y="505492"/>
                  <a:pt x="609613" y="505492"/>
                  <a:pt x="395627" y="505492"/>
                </a:cubicBezTo>
                <a:cubicBezTo>
                  <a:pt x="395627" y="505492"/>
                  <a:pt x="390650" y="505492"/>
                  <a:pt x="390650" y="510497"/>
                </a:cubicBezTo>
                <a:cubicBezTo>
                  <a:pt x="390650" y="510497"/>
                  <a:pt x="390650" y="510497"/>
                  <a:pt x="390650" y="553039"/>
                </a:cubicBezTo>
                <a:cubicBezTo>
                  <a:pt x="390650" y="555542"/>
                  <a:pt x="390650" y="558044"/>
                  <a:pt x="393138" y="558044"/>
                </a:cubicBezTo>
                <a:cubicBezTo>
                  <a:pt x="393138" y="558044"/>
                  <a:pt x="393138" y="558044"/>
                  <a:pt x="450366" y="558044"/>
                </a:cubicBezTo>
                <a:cubicBezTo>
                  <a:pt x="462809" y="558044"/>
                  <a:pt x="472761" y="568054"/>
                  <a:pt x="472761" y="580567"/>
                </a:cubicBezTo>
                <a:cubicBezTo>
                  <a:pt x="472761" y="590576"/>
                  <a:pt x="462809" y="600585"/>
                  <a:pt x="450366" y="600585"/>
                </a:cubicBezTo>
                <a:cubicBezTo>
                  <a:pt x="450366" y="600585"/>
                  <a:pt x="450366" y="600585"/>
                  <a:pt x="186616" y="600585"/>
                </a:cubicBezTo>
                <a:cubicBezTo>
                  <a:pt x="174176" y="600585"/>
                  <a:pt x="164222" y="590576"/>
                  <a:pt x="164222" y="580567"/>
                </a:cubicBezTo>
                <a:cubicBezTo>
                  <a:pt x="164222" y="568054"/>
                  <a:pt x="174176" y="558044"/>
                  <a:pt x="186616" y="558044"/>
                </a:cubicBezTo>
                <a:cubicBezTo>
                  <a:pt x="186616" y="558044"/>
                  <a:pt x="186616" y="558044"/>
                  <a:pt x="243846" y="558044"/>
                </a:cubicBezTo>
                <a:cubicBezTo>
                  <a:pt x="246334" y="558044"/>
                  <a:pt x="246334" y="555542"/>
                  <a:pt x="246334" y="550537"/>
                </a:cubicBezTo>
                <a:cubicBezTo>
                  <a:pt x="246334" y="550537"/>
                  <a:pt x="246334" y="550537"/>
                  <a:pt x="246334" y="510497"/>
                </a:cubicBezTo>
                <a:cubicBezTo>
                  <a:pt x="246334" y="502990"/>
                  <a:pt x="238869" y="505492"/>
                  <a:pt x="238869" y="505492"/>
                </a:cubicBezTo>
                <a:cubicBezTo>
                  <a:pt x="238869" y="505492"/>
                  <a:pt x="238869" y="505492"/>
                  <a:pt x="27370" y="505492"/>
                </a:cubicBezTo>
                <a:cubicBezTo>
                  <a:pt x="12441" y="505492"/>
                  <a:pt x="0" y="492981"/>
                  <a:pt x="0" y="477966"/>
                </a:cubicBezTo>
                <a:cubicBezTo>
                  <a:pt x="0" y="477966"/>
                  <a:pt x="0" y="477966"/>
                  <a:pt x="0" y="25024"/>
                </a:cubicBezTo>
                <a:cubicBezTo>
                  <a:pt x="0" y="10009"/>
                  <a:pt x="12441" y="0"/>
                  <a:pt x="27370" y="0"/>
                </a:cubicBezTo>
                <a:close/>
              </a:path>
            </a:pathLst>
          </a:custGeom>
          <a:solidFill>
            <a:srgbClr val="36D579"/>
          </a:solidFill>
          <a:ln/>
        </p:spPr>
      </p:sp>
      <p:sp>
        <p:nvSpPr>
          <p:cNvPr id="17" name="Text 15"/>
          <p:cNvSpPr/>
          <p:nvPr/>
        </p:nvSpPr>
        <p:spPr>
          <a:xfrm>
            <a:off x="1335838" y="3614684"/>
            <a:ext cx="636982" cy="6005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287321" y="5126012"/>
            <a:ext cx="702715" cy="801043"/>
          </a:xfrm>
          <a:custGeom>
            <a:avLst/>
            <a:gdLst/>
            <a:ahLst/>
            <a:cxnLst/>
            <a:rect l="l" t="t" r="r" b="b"/>
            <a:pathLst>
              <a:path w="702715" h="801043">
                <a:moveTo>
                  <a:pt x="197857" y="456254"/>
                </a:moveTo>
                <a:cubicBezTo>
                  <a:pt x="189443" y="458565"/>
                  <a:pt x="181795" y="463951"/>
                  <a:pt x="177206" y="471648"/>
                </a:cubicBezTo>
                <a:cubicBezTo>
                  <a:pt x="171087" y="477805"/>
                  <a:pt x="171087" y="487040"/>
                  <a:pt x="174147" y="496275"/>
                </a:cubicBezTo>
                <a:cubicBezTo>
                  <a:pt x="174147" y="505512"/>
                  <a:pt x="180266" y="511669"/>
                  <a:pt x="189443" y="517825"/>
                </a:cubicBezTo>
                <a:lnTo>
                  <a:pt x="272050" y="567081"/>
                </a:lnTo>
                <a:cubicBezTo>
                  <a:pt x="272050" y="564002"/>
                  <a:pt x="268991" y="560924"/>
                  <a:pt x="268991" y="554767"/>
                </a:cubicBezTo>
                <a:cubicBezTo>
                  <a:pt x="268991" y="554767"/>
                  <a:pt x="268991" y="554767"/>
                  <a:pt x="232278" y="465492"/>
                </a:cubicBezTo>
                <a:cubicBezTo>
                  <a:pt x="232278" y="465492"/>
                  <a:pt x="232278" y="465492"/>
                  <a:pt x="223098" y="459333"/>
                </a:cubicBezTo>
                <a:cubicBezTo>
                  <a:pt x="215450" y="454717"/>
                  <a:pt x="206271" y="453946"/>
                  <a:pt x="197857" y="456254"/>
                </a:cubicBezTo>
                <a:close/>
                <a:moveTo>
                  <a:pt x="173372" y="128050"/>
                </a:moveTo>
                <a:cubicBezTo>
                  <a:pt x="154831" y="134302"/>
                  <a:pt x="148651" y="153059"/>
                  <a:pt x="154831" y="168689"/>
                </a:cubicBezTo>
                <a:cubicBezTo>
                  <a:pt x="154831" y="168689"/>
                  <a:pt x="154831" y="168689"/>
                  <a:pt x="300062" y="540705"/>
                </a:cubicBezTo>
                <a:cubicBezTo>
                  <a:pt x="321690" y="596975"/>
                  <a:pt x="364951" y="634489"/>
                  <a:pt x="420571" y="653247"/>
                </a:cubicBezTo>
                <a:cubicBezTo>
                  <a:pt x="426752" y="653247"/>
                  <a:pt x="429840" y="656373"/>
                  <a:pt x="432931" y="662624"/>
                </a:cubicBezTo>
                <a:cubicBezTo>
                  <a:pt x="432931" y="662624"/>
                  <a:pt x="432931" y="662624"/>
                  <a:pt x="470011" y="759535"/>
                </a:cubicBezTo>
                <a:lnTo>
                  <a:pt x="664681" y="681382"/>
                </a:lnTo>
                <a:cubicBezTo>
                  <a:pt x="664681" y="681382"/>
                  <a:pt x="664681" y="681382"/>
                  <a:pt x="627601" y="584471"/>
                </a:cubicBezTo>
                <a:cubicBezTo>
                  <a:pt x="624510" y="578217"/>
                  <a:pt x="624510" y="575091"/>
                  <a:pt x="627601" y="568840"/>
                </a:cubicBezTo>
                <a:cubicBezTo>
                  <a:pt x="658500" y="518821"/>
                  <a:pt x="661590" y="459423"/>
                  <a:pt x="639962" y="406279"/>
                </a:cubicBezTo>
                <a:cubicBezTo>
                  <a:pt x="639962" y="406279"/>
                  <a:pt x="639962" y="406279"/>
                  <a:pt x="575071" y="237464"/>
                </a:cubicBezTo>
                <a:cubicBezTo>
                  <a:pt x="568892" y="218709"/>
                  <a:pt x="550352" y="212455"/>
                  <a:pt x="531812" y="218709"/>
                </a:cubicBezTo>
                <a:cubicBezTo>
                  <a:pt x="516360" y="224961"/>
                  <a:pt x="507091" y="243718"/>
                  <a:pt x="513272" y="262473"/>
                </a:cubicBezTo>
                <a:cubicBezTo>
                  <a:pt x="513272" y="262473"/>
                  <a:pt x="513272" y="262473"/>
                  <a:pt x="541081" y="328123"/>
                </a:cubicBezTo>
                <a:cubicBezTo>
                  <a:pt x="544171" y="337503"/>
                  <a:pt x="537990" y="346881"/>
                  <a:pt x="531812" y="350007"/>
                </a:cubicBezTo>
                <a:cubicBezTo>
                  <a:pt x="522541" y="356261"/>
                  <a:pt x="513272" y="350007"/>
                  <a:pt x="507091" y="340629"/>
                </a:cubicBezTo>
                <a:cubicBezTo>
                  <a:pt x="507091" y="340629"/>
                  <a:pt x="507091" y="340629"/>
                  <a:pt x="482370" y="274979"/>
                </a:cubicBezTo>
                <a:cubicBezTo>
                  <a:pt x="482370" y="271853"/>
                  <a:pt x="482370" y="271853"/>
                  <a:pt x="479282" y="268728"/>
                </a:cubicBezTo>
                <a:cubicBezTo>
                  <a:pt x="479282" y="268728"/>
                  <a:pt x="479282" y="268728"/>
                  <a:pt x="473101" y="249970"/>
                </a:cubicBezTo>
                <a:cubicBezTo>
                  <a:pt x="470011" y="243718"/>
                  <a:pt x="463830" y="237464"/>
                  <a:pt x="454561" y="234339"/>
                </a:cubicBezTo>
                <a:cubicBezTo>
                  <a:pt x="448380" y="228087"/>
                  <a:pt x="439111" y="228087"/>
                  <a:pt x="429840" y="231213"/>
                </a:cubicBezTo>
                <a:cubicBezTo>
                  <a:pt x="420571" y="234339"/>
                  <a:pt x="414391" y="240590"/>
                  <a:pt x="411300" y="249970"/>
                </a:cubicBezTo>
                <a:cubicBezTo>
                  <a:pt x="408212" y="259348"/>
                  <a:pt x="408212" y="268728"/>
                  <a:pt x="411300" y="274979"/>
                </a:cubicBezTo>
                <a:cubicBezTo>
                  <a:pt x="411300" y="274979"/>
                  <a:pt x="411300" y="274979"/>
                  <a:pt x="448380" y="368764"/>
                </a:cubicBezTo>
                <a:cubicBezTo>
                  <a:pt x="451471" y="378144"/>
                  <a:pt x="448380" y="387522"/>
                  <a:pt x="439111" y="390647"/>
                </a:cubicBezTo>
                <a:cubicBezTo>
                  <a:pt x="429840" y="393773"/>
                  <a:pt x="420571" y="390647"/>
                  <a:pt x="417481" y="381270"/>
                </a:cubicBezTo>
                <a:cubicBezTo>
                  <a:pt x="417481" y="381270"/>
                  <a:pt x="417481" y="381270"/>
                  <a:pt x="371132" y="265602"/>
                </a:cubicBezTo>
                <a:cubicBezTo>
                  <a:pt x="368041" y="256222"/>
                  <a:pt x="361861" y="249970"/>
                  <a:pt x="352592" y="246844"/>
                </a:cubicBezTo>
                <a:cubicBezTo>
                  <a:pt x="346411" y="243718"/>
                  <a:pt x="337142" y="243718"/>
                  <a:pt x="327871" y="246844"/>
                </a:cubicBezTo>
                <a:cubicBezTo>
                  <a:pt x="312421" y="253096"/>
                  <a:pt x="303150" y="271853"/>
                  <a:pt x="309331" y="290611"/>
                </a:cubicBezTo>
                <a:cubicBezTo>
                  <a:pt x="309331" y="290611"/>
                  <a:pt x="309331" y="290611"/>
                  <a:pt x="352592" y="403153"/>
                </a:cubicBezTo>
                <a:cubicBezTo>
                  <a:pt x="355680" y="412531"/>
                  <a:pt x="352592" y="421908"/>
                  <a:pt x="343321" y="425036"/>
                </a:cubicBezTo>
                <a:cubicBezTo>
                  <a:pt x="334052" y="428162"/>
                  <a:pt x="324780" y="425036"/>
                  <a:pt x="321690" y="415657"/>
                </a:cubicBezTo>
                <a:cubicBezTo>
                  <a:pt x="321690" y="415657"/>
                  <a:pt x="321690" y="415657"/>
                  <a:pt x="278431" y="303114"/>
                </a:cubicBezTo>
                <a:cubicBezTo>
                  <a:pt x="278431" y="303114"/>
                  <a:pt x="278431" y="303114"/>
                  <a:pt x="216630" y="146805"/>
                </a:cubicBezTo>
                <a:cubicBezTo>
                  <a:pt x="213542" y="137428"/>
                  <a:pt x="207361" y="131176"/>
                  <a:pt x="199635" y="128050"/>
                </a:cubicBezTo>
                <a:cubicBezTo>
                  <a:pt x="191912" y="124924"/>
                  <a:pt x="182640" y="124924"/>
                  <a:pt x="173372" y="128050"/>
                </a:cubicBezTo>
                <a:close/>
                <a:moveTo>
                  <a:pt x="133693" y="118021"/>
                </a:moveTo>
                <a:cubicBezTo>
                  <a:pt x="127282" y="121000"/>
                  <a:pt x="120872" y="126959"/>
                  <a:pt x="117666" y="132919"/>
                </a:cubicBezTo>
                <a:cubicBezTo>
                  <a:pt x="111257" y="141856"/>
                  <a:pt x="111257" y="150794"/>
                  <a:pt x="114463" y="159732"/>
                </a:cubicBezTo>
                <a:cubicBezTo>
                  <a:pt x="114463" y="165689"/>
                  <a:pt x="117666" y="171648"/>
                  <a:pt x="120872" y="174627"/>
                </a:cubicBezTo>
                <a:cubicBezTo>
                  <a:pt x="114463" y="153773"/>
                  <a:pt x="120872" y="132919"/>
                  <a:pt x="133693" y="118021"/>
                </a:cubicBezTo>
                <a:close/>
                <a:moveTo>
                  <a:pt x="108920" y="44489"/>
                </a:moveTo>
                <a:cubicBezTo>
                  <a:pt x="80876" y="55804"/>
                  <a:pt x="56725" y="77654"/>
                  <a:pt x="42703" y="107306"/>
                </a:cubicBezTo>
                <a:cubicBezTo>
                  <a:pt x="17775" y="166613"/>
                  <a:pt x="45819" y="235285"/>
                  <a:pt x="105027" y="260256"/>
                </a:cubicBezTo>
                <a:cubicBezTo>
                  <a:pt x="123722" y="269619"/>
                  <a:pt x="139304" y="272740"/>
                  <a:pt x="158000" y="269619"/>
                </a:cubicBezTo>
                <a:cubicBezTo>
                  <a:pt x="158000" y="269619"/>
                  <a:pt x="158000" y="269619"/>
                  <a:pt x="139304" y="225919"/>
                </a:cubicBezTo>
                <a:cubicBezTo>
                  <a:pt x="129955" y="222798"/>
                  <a:pt x="123722" y="219677"/>
                  <a:pt x="114373" y="216556"/>
                </a:cubicBezTo>
                <a:cubicBezTo>
                  <a:pt x="98794" y="207192"/>
                  <a:pt x="86329" y="188463"/>
                  <a:pt x="80096" y="169735"/>
                </a:cubicBezTo>
                <a:cubicBezTo>
                  <a:pt x="73864" y="151006"/>
                  <a:pt x="76980" y="129158"/>
                  <a:pt x="89445" y="113548"/>
                </a:cubicBezTo>
                <a:cubicBezTo>
                  <a:pt x="111257" y="79213"/>
                  <a:pt x="154883" y="66729"/>
                  <a:pt x="192277" y="88577"/>
                </a:cubicBezTo>
                <a:cubicBezTo>
                  <a:pt x="192277" y="88577"/>
                  <a:pt x="195393" y="88577"/>
                  <a:pt x="198509" y="91700"/>
                </a:cubicBezTo>
                <a:cubicBezTo>
                  <a:pt x="220324" y="97942"/>
                  <a:pt x="239019" y="113548"/>
                  <a:pt x="248368" y="135400"/>
                </a:cubicBezTo>
                <a:cubicBezTo>
                  <a:pt x="248368" y="135400"/>
                  <a:pt x="248368" y="135400"/>
                  <a:pt x="267064" y="179100"/>
                </a:cubicBezTo>
                <a:cubicBezTo>
                  <a:pt x="279529" y="126035"/>
                  <a:pt x="251484" y="66729"/>
                  <a:pt x="198509" y="44879"/>
                </a:cubicBezTo>
                <a:cubicBezTo>
                  <a:pt x="168908" y="32392"/>
                  <a:pt x="136965" y="33174"/>
                  <a:pt x="108920" y="44489"/>
                </a:cubicBezTo>
                <a:close/>
                <a:moveTo>
                  <a:pt x="150888" y="0"/>
                </a:moveTo>
                <a:cubicBezTo>
                  <a:pt x="170458" y="100"/>
                  <a:pt x="190416" y="4205"/>
                  <a:pt x="209792" y="12805"/>
                </a:cubicBezTo>
                <a:cubicBezTo>
                  <a:pt x="287295" y="44085"/>
                  <a:pt x="324498" y="134796"/>
                  <a:pt x="290395" y="212995"/>
                </a:cubicBezTo>
                <a:cubicBezTo>
                  <a:pt x="287295" y="216123"/>
                  <a:pt x="287295" y="222377"/>
                  <a:pt x="284195" y="225505"/>
                </a:cubicBezTo>
                <a:cubicBezTo>
                  <a:pt x="284195" y="225505"/>
                  <a:pt x="284195" y="225505"/>
                  <a:pt x="287295" y="234890"/>
                </a:cubicBezTo>
                <a:cubicBezTo>
                  <a:pt x="293497" y="225505"/>
                  <a:pt x="302797" y="219251"/>
                  <a:pt x="315196" y="216123"/>
                </a:cubicBezTo>
                <a:cubicBezTo>
                  <a:pt x="330697" y="209867"/>
                  <a:pt x="349299" y="209867"/>
                  <a:pt x="367900" y="216123"/>
                </a:cubicBezTo>
                <a:cubicBezTo>
                  <a:pt x="374100" y="219251"/>
                  <a:pt x="380299" y="222377"/>
                  <a:pt x="386499" y="228634"/>
                </a:cubicBezTo>
                <a:cubicBezTo>
                  <a:pt x="392701" y="216123"/>
                  <a:pt x="405100" y="206738"/>
                  <a:pt x="417502" y="200482"/>
                </a:cubicBezTo>
                <a:cubicBezTo>
                  <a:pt x="442303" y="191100"/>
                  <a:pt x="470204" y="197354"/>
                  <a:pt x="488805" y="212995"/>
                </a:cubicBezTo>
                <a:cubicBezTo>
                  <a:pt x="495005" y="203610"/>
                  <a:pt x="507407" y="191100"/>
                  <a:pt x="519806" y="187971"/>
                </a:cubicBezTo>
                <a:cubicBezTo>
                  <a:pt x="553909" y="172330"/>
                  <a:pt x="594209" y="191100"/>
                  <a:pt x="606611" y="225505"/>
                </a:cubicBezTo>
                <a:cubicBezTo>
                  <a:pt x="606611" y="225505"/>
                  <a:pt x="606611" y="225505"/>
                  <a:pt x="674814" y="394415"/>
                </a:cubicBezTo>
                <a:cubicBezTo>
                  <a:pt x="696515" y="453844"/>
                  <a:pt x="693416" y="522658"/>
                  <a:pt x="662412" y="578961"/>
                </a:cubicBezTo>
                <a:cubicBezTo>
                  <a:pt x="662412" y="578961"/>
                  <a:pt x="662412" y="578961"/>
                  <a:pt x="702715" y="688439"/>
                </a:cubicBezTo>
                <a:cubicBezTo>
                  <a:pt x="705815" y="694696"/>
                  <a:pt x="702715" y="707206"/>
                  <a:pt x="693416" y="710335"/>
                </a:cubicBezTo>
                <a:cubicBezTo>
                  <a:pt x="693416" y="710335"/>
                  <a:pt x="693416" y="710335"/>
                  <a:pt x="467104" y="801043"/>
                </a:cubicBezTo>
                <a:cubicBezTo>
                  <a:pt x="464004" y="801043"/>
                  <a:pt x="464004" y="801043"/>
                  <a:pt x="460905" y="801043"/>
                </a:cubicBezTo>
                <a:cubicBezTo>
                  <a:pt x="454703" y="801043"/>
                  <a:pt x="448503" y="797915"/>
                  <a:pt x="445403" y="788533"/>
                </a:cubicBezTo>
                <a:cubicBezTo>
                  <a:pt x="445403" y="788533"/>
                  <a:pt x="445403" y="788533"/>
                  <a:pt x="402001" y="682183"/>
                </a:cubicBezTo>
                <a:cubicBezTo>
                  <a:pt x="374100" y="675926"/>
                  <a:pt x="349299" y="660288"/>
                  <a:pt x="327598" y="641521"/>
                </a:cubicBezTo>
                <a:cubicBezTo>
                  <a:pt x="327598" y="641521"/>
                  <a:pt x="327598" y="641521"/>
                  <a:pt x="169490" y="544555"/>
                </a:cubicBezTo>
                <a:cubicBezTo>
                  <a:pt x="153991" y="535171"/>
                  <a:pt x="141589" y="519532"/>
                  <a:pt x="138489" y="503891"/>
                </a:cubicBezTo>
                <a:cubicBezTo>
                  <a:pt x="135387" y="485124"/>
                  <a:pt x="135387" y="466357"/>
                  <a:pt x="144689" y="450716"/>
                </a:cubicBezTo>
                <a:cubicBezTo>
                  <a:pt x="153991" y="435077"/>
                  <a:pt x="169490" y="425693"/>
                  <a:pt x="188091" y="419438"/>
                </a:cubicBezTo>
                <a:cubicBezTo>
                  <a:pt x="197391" y="419438"/>
                  <a:pt x="206692" y="416310"/>
                  <a:pt x="212892" y="419438"/>
                </a:cubicBezTo>
                <a:cubicBezTo>
                  <a:pt x="212892" y="419438"/>
                  <a:pt x="212892" y="419438"/>
                  <a:pt x="169490" y="303704"/>
                </a:cubicBezTo>
                <a:cubicBezTo>
                  <a:pt x="169490" y="303704"/>
                  <a:pt x="166390" y="303704"/>
                  <a:pt x="166390" y="303704"/>
                </a:cubicBezTo>
                <a:cubicBezTo>
                  <a:pt x="160190" y="306832"/>
                  <a:pt x="157090" y="306832"/>
                  <a:pt x="150888" y="306832"/>
                </a:cubicBezTo>
                <a:cubicBezTo>
                  <a:pt x="132287" y="306832"/>
                  <a:pt x="110586" y="300576"/>
                  <a:pt x="91987" y="294321"/>
                </a:cubicBezTo>
                <a:cubicBezTo>
                  <a:pt x="14482" y="259913"/>
                  <a:pt x="-19619" y="169204"/>
                  <a:pt x="11382" y="94132"/>
                </a:cubicBezTo>
                <a:cubicBezTo>
                  <a:pt x="36958" y="35485"/>
                  <a:pt x="92180" y="-292"/>
                  <a:pt x="150888" y="0"/>
                </a:cubicBezTo>
                <a:close/>
              </a:path>
            </a:pathLst>
          </a:custGeom>
          <a:solidFill>
            <a:srgbClr val="36D579"/>
          </a:solidFill>
          <a:ln/>
        </p:spPr>
      </p:sp>
      <p:sp>
        <p:nvSpPr>
          <p:cNvPr id="19" name="Text 17"/>
          <p:cNvSpPr/>
          <p:nvPr/>
        </p:nvSpPr>
        <p:spPr>
          <a:xfrm>
            <a:off x="1287321" y="5126012"/>
            <a:ext cx="702715" cy="80104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359314" y="2010229"/>
            <a:ext cx="542296" cy="602953"/>
          </a:xfrm>
          <a:custGeom>
            <a:avLst/>
            <a:gdLst/>
            <a:ahLst/>
            <a:cxnLst/>
            <a:rect l="l" t="t" r="r" b="b"/>
            <a:pathLst>
              <a:path w="542296" h="602953">
                <a:moveTo>
                  <a:pt x="542296" y="390713"/>
                </a:moveTo>
                <a:cubicBezTo>
                  <a:pt x="271148" y="332830"/>
                  <a:pt x="271148" y="332830"/>
                  <a:pt x="271148" y="332830"/>
                </a:cubicBezTo>
                <a:cubicBezTo>
                  <a:pt x="0" y="390713"/>
                  <a:pt x="0" y="390713"/>
                  <a:pt x="0" y="390713"/>
                </a:cubicBezTo>
                <a:cubicBezTo>
                  <a:pt x="0" y="602953"/>
                  <a:pt x="0" y="602953"/>
                  <a:pt x="0" y="602953"/>
                </a:cubicBezTo>
                <a:cubicBezTo>
                  <a:pt x="542296" y="602953"/>
                  <a:pt x="542296" y="602953"/>
                  <a:pt x="542296" y="602953"/>
                </a:cubicBezTo>
                <a:lnTo>
                  <a:pt x="542296" y="390713"/>
                </a:lnTo>
                <a:close/>
                <a:moveTo>
                  <a:pt x="500221" y="559540"/>
                </a:moveTo>
                <a:cubicBezTo>
                  <a:pt x="42075" y="559540"/>
                  <a:pt x="42075" y="559540"/>
                  <a:pt x="42075" y="559540"/>
                </a:cubicBezTo>
                <a:cubicBezTo>
                  <a:pt x="42075" y="424479"/>
                  <a:pt x="42075" y="424479"/>
                  <a:pt x="42075" y="424479"/>
                </a:cubicBezTo>
                <a:cubicBezTo>
                  <a:pt x="271148" y="376243"/>
                  <a:pt x="271148" y="376243"/>
                  <a:pt x="271148" y="376243"/>
                </a:cubicBezTo>
                <a:cubicBezTo>
                  <a:pt x="500221" y="424479"/>
                  <a:pt x="500221" y="424479"/>
                  <a:pt x="500221" y="424479"/>
                </a:cubicBezTo>
                <a:lnTo>
                  <a:pt x="500221" y="559540"/>
                </a:lnTo>
                <a:close/>
                <a:moveTo>
                  <a:pt x="271148" y="279770"/>
                </a:moveTo>
                <a:cubicBezTo>
                  <a:pt x="345947" y="279770"/>
                  <a:pt x="406722" y="217063"/>
                  <a:pt x="406722" y="139885"/>
                </a:cubicBezTo>
                <a:cubicBezTo>
                  <a:pt x="406722" y="62707"/>
                  <a:pt x="345947" y="0"/>
                  <a:pt x="271148" y="0"/>
                </a:cubicBezTo>
                <a:cubicBezTo>
                  <a:pt x="196348" y="0"/>
                  <a:pt x="135574" y="62707"/>
                  <a:pt x="135574" y="139885"/>
                </a:cubicBezTo>
                <a:cubicBezTo>
                  <a:pt x="135574" y="217063"/>
                  <a:pt x="196348" y="279770"/>
                  <a:pt x="271148" y="279770"/>
                </a:cubicBezTo>
                <a:close/>
                <a:moveTo>
                  <a:pt x="271148" y="43413"/>
                </a:moveTo>
                <a:cubicBezTo>
                  <a:pt x="322572" y="43413"/>
                  <a:pt x="364647" y="86825"/>
                  <a:pt x="364647" y="139885"/>
                </a:cubicBezTo>
                <a:cubicBezTo>
                  <a:pt x="364647" y="192945"/>
                  <a:pt x="322572" y="241181"/>
                  <a:pt x="271148" y="241181"/>
                </a:cubicBezTo>
                <a:cubicBezTo>
                  <a:pt x="219723" y="241181"/>
                  <a:pt x="172974" y="192945"/>
                  <a:pt x="172974" y="139885"/>
                </a:cubicBezTo>
                <a:cubicBezTo>
                  <a:pt x="172974" y="86825"/>
                  <a:pt x="219723" y="43413"/>
                  <a:pt x="271148" y="43413"/>
                </a:cubicBezTo>
                <a:close/>
              </a:path>
            </a:pathLst>
          </a:custGeom>
          <a:solidFill>
            <a:srgbClr val="36D579"/>
          </a:solidFill>
          <a:ln/>
        </p:spPr>
      </p:sp>
      <p:sp>
        <p:nvSpPr>
          <p:cNvPr id="21" name="Text 19"/>
          <p:cNvSpPr/>
          <p:nvPr/>
        </p:nvSpPr>
        <p:spPr>
          <a:xfrm>
            <a:off x="1359314" y="2010229"/>
            <a:ext cx="542296" cy="60295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0" descr="https://kimi-img.moonshot.cn/pub/slides/slides_tmpl/image/25-06-01-00:38:21-d0tj0vc75iks2gau4uh0.png"/>
          <p:cNvPicPr>
            <a:picLocks noChangeAspect="1"/>
          </p:cNvPicPr>
          <p:nvPr/>
        </p:nvPicPr>
        <p:blipFill>
          <a:blip r:embed="rId3"/>
          <a:srcRect l="82042" b="89157"/>
          <a:stretch/>
        </p:blipFill>
        <p:spPr>
          <a:xfrm>
            <a:off x="9086850" y="370205"/>
            <a:ext cx="2505075" cy="74358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4899660" y="1666875"/>
            <a:ext cx="6113145" cy="7821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展示课堂提供的完整代码，包括随机生成列表、调用 BubbleSort(a) 和每轮打印中间结果。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4899660" y="3194050"/>
            <a:ext cx="6113145" cy="4220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运行代码展示排序过程，帮助学员理解代码的运行机制。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4891405" y="4854575"/>
            <a:ext cx="6113145" cy="4220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分析代码实现细节，提升学员对代码的理解和应用能力。</a:t>
            </a:r>
            <a:endParaRPr lang="en-US" sz="2000" dirty="0"/>
          </a:p>
        </p:txBody>
      </p:sp>
      <p:sp>
        <p:nvSpPr>
          <p:cNvPr id="26" name="Text 23"/>
          <p:cNvSpPr/>
          <p:nvPr/>
        </p:nvSpPr>
        <p:spPr>
          <a:xfrm>
            <a:off x="2628900" y="1737995"/>
            <a:ext cx="2150745" cy="983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代码实现</a:t>
            </a: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2628900" y="3300730"/>
            <a:ext cx="2150745" cy="983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代码运行</a:t>
            </a: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2620645" y="4920615"/>
            <a:ext cx="2150745" cy="9836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代码分析</a:t>
            </a: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866775" y="351155"/>
            <a:ext cx="8659495" cy="838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代码展示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32715" y="3414395"/>
            <a:ext cx="12353290" cy="3495675"/>
          </a:xfrm>
          <a:custGeom>
            <a:avLst/>
            <a:gdLst/>
            <a:ahLst/>
            <a:cxnLst/>
            <a:rect l="l" t="t" r="r" b="b"/>
            <a:pathLst>
              <a:path w="12353290" h="3495675">
                <a:moveTo>
                  <a:pt x="0" y="0"/>
                </a:moveTo>
                <a:lnTo>
                  <a:pt x="2713990" y="0"/>
                </a:lnTo>
                <a:lnTo>
                  <a:pt x="4199890" y="1047750"/>
                </a:lnTo>
                <a:lnTo>
                  <a:pt x="4561840" y="1133475"/>
                </a:lnTo>
                <a:lnTo>
                  <a:pt x="7943215" y="1133475"/>
                </a:lnTo>
                <a:lnTo>
                  <a:pt x="7943215" y="476250"/>
                </a:lnTo>
                <a:lnTo>
                  <a:pt x="12353290" y="476250"/>
                </a:lnTo>
                <a:lnTo>
                  <a:pt x="12353290" y="3495675"/>
                </a:lnTo>
                <a:lnTo>
                  <a:pt x="66675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C2DCFF"/>
          </a:solidFill>
          <a:ln/>
        </p:spPr>
      </p:sp>
      <p:sp>
        <p:nvSpPr>
          <p:cNvPr id="5" name="Text 3"/>
          <p:cNvSpPr/>
          <p:nvPr/>
        </p:nvSpPr>
        <p:spPr>
          <a:xfrm>
            <a:off x="-132715" y="3414395"/>
            <a:ext cx="12353290" cy="3495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111625" y="74549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11625" y="745490"/>
            <a:ext cx="7505700" cy="1675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33265" y="1336040"/>
            <a:ext cx="681101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探讨代码优化方法，提升代码性能和可读性。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520565" y="879475"/>
            <a:ext cx="489204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优化方法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111625" y="261874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111625" y="2618740"/>
            <a:ext cx="7505700" cy="1675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33265" y="3209290"/>
            <a:ext cx="681101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实践代码优化，加深对代码优化的理解和应用。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520565" y="2752725"/>
            <a:ext cx="489204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优化实践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11625" y="449199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111625" y="4491990"/>
            <a:ext cx="7505700" cy="1675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33265" y="5082540"/>
            <a:ext cx="681101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总结代码优化方法和实践效果，帮助学员提升代码优化能力。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520565" y="4625975"/>
            <a:ext cx="489204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优化总结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75030" y="817880"/>
            <a:ext cx="1716405" cy="1656080"/>
          </a:xfrm>
          <a:custGeom>
            <a:avLst/>
            <a:gdLst/>
            <a:ahLst/>
            <a:cxnLst/>
            <a:rect l="l" t="t" r="r" b="b"/>
            <a:pathLst>
              <a:path w="1716405" h="1656080">
                <a:moveTo>
                  <a:pt x="177165" y="461010"/>
                </a:moveTo>
                <a:lnTo>
                  <a:pt x="71120" y="617855"/>
                </a:lnTo>
                <a:lnTo>
                  <a:pt x="0" y="891540"/>
                </a:lnTo>
                <a:lnTo>
                  <a:pt x="66040" y="1134745"/>
                </a:lnTo>
                <a:lnTo>
                  <a:pt x="142240" y="1245870"/>
                </a:lnTo>
                <a:lnTo>
                  <a:pt x="1716405" y="1656080"/>
                </a:lnTo>
                <a:lnTo>
                  <a:pt x="1524000" y="1256030"/>
                </a:lnTo>
                <a:lnTo>
                  <a:pt x="1488440" y="845820"/>
                </a:lnTo>
                <a:lnTo>
                  <a:pt x="1529080" y="435610"/>
                </a:lnTo>
                <a:lnTo>
                  <a:pt x="1685925" y="0"/>
                </a:lnTo>
                <a:lnTo>
                  <a:pt x="177165" y="46101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75030" y="817880"/>
            <a:ext cx="1716405" cy="165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385695" y="817245"/>
            <a:ext cx="685800" cy="1713230"/>
          </a:xfrm>
          <a:prstGeom prst="ellipse">
            <a:avLst/>
          </a:prstGeom>
          <a:solidFill>
            <a:srgbClr val="C2DCFF"/>
          </a:solidFill>
          <a:ln/>
        </p:spPr>
      </p:sp>
      <p:sp>
        <p:nvSpPr>
          <p:cNvPr id="21" name="Text 19"/>
          <p:cNvSpPr/>
          <p:nvPr/>
        </p:nvSpPr>
        <p:spPr>
          <a:xfrm>
            <a:off x="2385695" y="817245"/>
            <a:ext cx="685800" cy="171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336800" y="1329690"/>
            <a:ext cx="392430" cy="673100"/>
          </a:xfrm>
          <a:prstGeom prst="ellipse">
            <a:avLst/>
          </a:prstGeom>
          <a:solidFill>
            <a:srgbClr val="C00000"/>
          </a:solidFill>
          <a:ln/>
        </p:spPr>
      </p:sp>
      <p:sp>
        <p:nvSpPr>
          <p:cNvPr id="23" name="Text 21"/>
          <p:cNvSpPr/>
          <p:nvPr/>
        </p:nvSpPr>
        <p:spPr>
          <a:xfrm>
            <a:off x="2336800" y="1329690"/>
            <a:ext cx="39243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0" descr="https://kimi-img.moonshot.cn/pub/slides/slides_tmpl/image/25-06-01-00:38:23-d0tj0vs75iks2gau4v3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" y="180340"/>
            <a:ext cx="3261360" cy="3261360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533400" y="4326255"/>
            <a:ext cx="3021330" cy="2229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代码优化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61670" y="3665855"/>
            <a:ext cx="1581785" cy="628650"/>
          </a:xfrm>
          <a:prstGeom prst="rect">
            <a:avLst/>
          </a:prstGeom>
          <a:solidFill>
            <a:srgbClr val="78644E"/>
          </a:solidFill>
          <a:ln/>
        </p:spPr>
      </p:sp>
      <p:sp>
        <p:nvSpPr>
          <p:cNvPr id="27" name="Text 24"/>
          <p:cNvSpPr/>
          <p:nvPr/>
        </p:nvSpPr>
        <p:spPr>
          <a:xfrm>
            <a:off x="661670" y="3665855"/>
            <a:ext cx="1581785" cy="628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6-01-00:38:23-d0tj0vs75iks2gau4v5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295" y="3695700"/>
            <a:ext cx="1487170" cy="56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288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（09）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Q&amp;A/课后延伸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4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6-01-00:38:09-d0tj0sc75iks2gau4ub0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6-01-00:38:08-d0tj0s475iks2gau4ua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5579110"/>
            <a:ext cx="12210415" cy="117856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6-01-00:38:09-d0tj0sc75iks2gau4u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85" y="172085"/>
            <a:ext cx="4663440" cy="45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01340" y="2382520"/>
            <a:ext cx="9074785" cy="218630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101340" y="2382520"/>
            <a:ext cx="9074785" cy="2186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0" y="0"/>
            <a:ext cx="3045460" cy="68580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0"/>
            <a:ext cx="304546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517900" y="5447665"/>
            <a:ext cx="623189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总结本节课的学习内容，帮助学员梳理知识体系。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517900" y="480949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课堂总结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36550" y="272415"/>
            <a:ext cx="259397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课堂提问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67350" y="3161665"/>
            <a:ext cx="623189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解答学员在课堂学习过程中遇到的问题，帮助学员巩固所学知识。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467350" y="252349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问题解答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517900" y="911225"/>
            <a:ext cx="623189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思考为什么冒泡排序的交换次数通常更多，引导学员深入思考排序算法的特点。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517900" y="273050"/>
            <a:ext cx="442912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思考题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rot="5400000" flipV="1">
            <a:off x="-318135" y="3362960"/>
            <a:ext cx="6858635" cy="132080"/>
          </a:xfrm>
          <a:prstGeom prst="rect">
            <a:avLst/>
          </a:prstGeom>
          <a:solidFill>
            <a:srgbClr val="7030A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 rot="5400000">
            <a:off x="-318135" y="3362960"/>
            <a:ext cx="6858635" cy="132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694430" y="2823845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694430" y="2823845"/>
            <a:ext cx="1452880" cy="1210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rot="10800000">
            <a:off x="9998075" y="485140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 rot="10800000">
            <a:off x="9998075" y="485140"/>
            <a:ext cx="1452880" cy="1210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10800000">
            <a:off x="9998075" y="4972927"/>
            <a:ext cx="1452880" cy="1210310"/>
          </a:xfrm>
          <a:prstGeom prst="triangle">
            <a:avLst/>
          </a:prstGeom>
          <a:solidFill>
            <a:srgbClr val="7030A0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 rot="10800000">
            <a:off x="9998075" y="4972927"/>
            <a:ext cx="1452880" cy="1210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6-01-00:38:22-d0tj0vk75iks2gau4uu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620" y="3986530"/>
            <a:ext cx="2923540" cy="287147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6-01-00:38:22-d0tj0vk75iks2gau4uu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6065" y="571500"/>
            <a:ext cx="597535" cy="597535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6-01-00:38:22-d0tj0vk75iks2gau4uv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3370" y="3339465"/>
            <a:ext cx="610235" cy="610235"/>
          </a:xfrm>
          <a:prstGeom prst="rect">
            <a:avLst/>
          </a:prstGeom>
        </p:spPr>
      </p:pic>
      <p:pic>
        <p:nvPicPr>
          <p:cNvPr id="26" name="Image 3" descr="https://kimi-img.moonshot.cn/pub/slides/slides_tmpl/image/25-06-01-00:38:22-d0tj0vk75iks2gau4uv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8915" y="5081905"/>
            <a:ext cx="693420" cy="693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14605"/>
            <a:ext cx="12191365" cy="1194435"/>
          </a:xfrm>
          <a:prstGeom prst="rect">
            <a:avLst/>
          </a:prstGeom>
          <a:solidFill>
            <a:srgbClr val="FCEC73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14605"/>
            <a:ext cx="12191365" cy="1194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21310" y="271145"/>
            <a:ext cx="862266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课后延伸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rot="10800000">
            <a:off x="11025505" y="1758950"/>
            <a:ext cx="668020" cy="2456180"/>
          </a:xfrm>
          <a:custGeom>
            <a:avLst/>
            <a:gdLst/>
            <a:ahLst/>
            <a:cxnLst/>
            <a:rect l="l" t="t" r="r" b="b"/>
            <a:pathLst>
              <a:path w="668020" h="2456180">
                <a:moveTo>
                  <a:pt x="334272" y="0"/>
                </a:moveTo>
                <a:lnTo>
                  <a:pt x="668020" y="982255"/>
                </a:lnTo>
                <a:lnTo>
                  <a:pt x="417578" y="982255"/>
                </a:lnTo>
                <a:lnTo>
                  <a:pt x="668020" y="1719217"/>
                </a:lnTo>
                <a:lnTo>
                  <a:pt x="417578" y="1719217"/>
                </a:lnTo>
                <a:lnTo>
                  <a:pt x="668020" y="2456180"/>
                </a:lnTo>
                <a:lnTo>
                  <a:pt x="0" y="2456180"/>
                </a:lnTo>
                <a:lnTo>
                  <a:pt x="250442" y="1719217"/>
                </a:lnTo>
                <a:lnTo>
                  <a:pt x="0" y="1719217"/>
                </a:lnTo>
                <a:lnTo>
                  <a:pt x="250442" y="982255"/>
                </a:lnTo>
                <a:lnTo>
                  <a:pt x="0" y="982255"/>
                </a:lnTo>
                <a:lnTo>
                  <a:pt x="334272" y="0"/>
                </a:lnTo>
                <a:close/>
              </a:path>
            </a:pathLst>
          </a:custGeom>
          <a:solidFill>
            <a:srgbClr val="FCEC73"/>
          </a:solidFill>
          <a:ln w="101600">
            <a:solidFill>
              <a:srgbClr val="0D0D0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 rot="10800000">
            <a:off x="11025505" y="1758950"/>
            <a:ext cx="668020" cy="2456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54025" y="2903220"/>
            <a:ext cx="3483610" cy="3533140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54025" y="2903220"/>
            <a:ext cx="3483610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4065" y="3923665"/>
            <a:ext cx="2792730" cy="1025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预告下一课将学习 O(n log n) 的排序算法，激发学员的学习兴趣。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74065" y="3005455"/>
            <a:ext cx="297497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预告下一课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73220" y="1740535"/>
            <a:ext cx="6499860" cy="221805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173220" y="1740535"/>
            <a:ext cx="6499860" cy="22180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34865" y="2445385"/>
            <a:ext cx="5563235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布置课后作业，巩固所学知识，提升学员的实践能力。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629150" y="1943735"/>
            <a:ext cx="535051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课后作业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60375" y="1729105"/>
            <a:ext cx="901700" cy="901700"/>
          </a:xfrm>
          <a:prstGeom prst="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60375" y="1729105"/>
            <a:ext cx="901700" cy="901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051810" y="1719580"/>
            <a:ext cx="901700" cy="901700"/>
          </a:xfrm>
          <a:prstGeom prst="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051810" y="1719580"/>
            <a:ext cx="901700" cy="901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6-01-00:38:22-d0tj0vk75iks2gau4v0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850" y="1682115"/>
            <a:ext cx="638175" cy="1047750"/>
          </a:xfrm>
          <a:prstGeom prst="rect">
            <a:avLst/>
          </a:prstGeom>
        </p:spPr>
      </p:pic>
      <p:pic>
        <p:nvPicPr>
          <p:cNvPr id="22" name="Image 1" descr="https://kimi-img.moonshot.cn/pub/slides/slides_tmpl/image/25-06-01-00:38:22-d0tj0vk75iks2gau4v0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9605" y="1677670"/>
            <a:ext cx="638175" cy="1047750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3953510" y="1687195"/>
            <a:ext cx="222885" cy="33147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4" name="Text 20"/>
          <p:cNvSpPr/>
          <p:nvPr/>
        </p:nvSpPr>
        <p:spPr>
          <a:xfrm>
            <a:off x="3953510" y="1687195"/>
            <a:ext cx="22288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 rot="5400000">
            <a:off x="466725" y="2590165"/>
            <a:ext cx="264795" cy="346075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6" name="Text 22"/>
          <p:cNvSpPr/>
          <p:nvPr/>
        </p:nvSpPr>
        <p:spPr>
          <a:xfrm rot="5400000">
            <a:off x="466725" y="2590165"/>
            <a:ext cx="264795" cy="346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4174490" y="4210685"/>
            <a:ext cx="6502400" cy="222821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4174490" y="4210685"/>
            <a:ext cx="6502400" cy="2228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4634865" y="4989195"/>
            <a:ext cx="5567045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推荐学习资源，帮助学员拓展学习渠道，提升学习效果。</a:t>
            </a:r>
            <a:endParaRPr lang="en-US" dirty="0"/>
          </a:p>
        </p:txBody>
      </p:sp>
      <p:sp>
        <p:nvSpPr>
          <p:cNvPr id="30" name="Text 26"/>
          <p:cNvSpPr/>
          <p:nvPr/>
        </p:nvSpPr>
        <p:spPr>
          <a:xfrm>
            <a:off x="4648835" y="4430395"/>
            <a:ext cx="535051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学习资源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10894060" y="5554345"/>
            <a:ext cx="901700" cy="901700"/>
          </a:xfrm>
          <a:prstGeom prst="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32" name="Text 28"/>
          <p:cNvSpPr/>
          <p:nvPr/>
        </p:nvSpPr>
        <p:spPr>
          <a:xfrm>
            <a:off x="10894060" y="5554345"/>
            <a:ext cx="901700" cy="901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10684510" y="6156325"/>
            <a:ext cx="222885" cy="33147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4" name="Text 30"/>
          <p:cNvSpPr/>
          <p:nvPr/>
        </p:nvSpPr>
        <p:spPr>
          <a:xfrm>
            <a:off x="10684510" y="6156325"/>
            <a:ext cx="22288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5" name="Image 2" descr="https://kimi-img.moonshot.cn/pub/slides/slides_tmpl/image/25-06-01-00:38:22-d0tj0vk75iks2gau4v1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25505" y="5488305"/>
            <a:ext cx="638175" cy="1047750"/>
          </a:xfrm>
          <a:prstGeom prst="rect">
            <a:avLst/>
          </a:prstGeom>
        </p:spPr>
      </p:pic>
      <p:sp>
        <p:nvSpPr>
          <p:cNvPr id="36" name="Shape 31"/>
          <p:cNvSpPr/>
          <p:nvPr/>
        </p:nvSpPr>
        <p:spPr>
          <a:xfrm flipV="1">
            <a:off x="0" y="1133475"/>
            <a:ext cx="12191365" cy="76200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0" y="1133475"/>
            <a:ext cx="12191365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99A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solidFill>
            <a:srgbClr val="99A4E9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00125" y="1136650"/>
            <a:ext cx="9939655" cy="449770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36D579"/>
          </a:solidFill>
          <a:ln/>
        </p:spPr>
      </p:sp>
      <p:sp>
        <p:nvSpPr>
          <p:cNvPr id="5" name="Text 3"/>
          <p:cNvSpPr/>
          <p:nvPr/>
        </p:nvSpPr>
        <p:spPr>
          <a:xfrm>
            <a:off x="1000125" y="1136650"/>
            <a:ext cx="9939655" cy="44977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048000" y="2080260"/>
            <a:ext cx="6096000" cy="2016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57835" y="595630"/>
            <a:ext cx="1419225" cy="1419225"/>
          </a:xfrm>
          <a:prstGeom prst="ellipse">
            <a:avLst/>
          </a:prstGeom>
          <a:solidFill>
            <a:srgbClr val="FCEC73"/>
          </a:solidFill>
          <a:ln/>
        </p:spPr>
      </p:sp>
      <p:sp>
        <p:nvSpPr>
          <p:cNvPr id="8" name="Text 6"/>
          <p:cNvSpPr/>
          <p:nvPr/>
        </p:nvSpPr>
        <p:spPr>
          <a:xfrm>
            <a:off x="457835" y="595630"/>
            <a:ext cx="1419225" cy="1419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10" name="Text 8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12" name="Text 10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14" name="Text 12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16" name="Text 14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18" name="Text 16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0" name="Text 18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2" name="Text 20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053955" y="314960"/>
            <a:ext cx="1854200" cy="4127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4" name="Text 22"/>
          <p:cNvSpPr/>
          <p:nvPr/>
        </p:nvSpPr>
        <p:spPr>
          <a:xfrm>
            <a:off x="10053955" y="314960"/>
            <a:ext cx="1854200" cy="412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053320" y="383540"/>
            <a:ext cx="1854835" cy="274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CHEERS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053320" y="1137920"/>
            <a:ext cx="1480820" cy="3132455"/>
          </a:xfrm>
          <a:custGeom>
            <a:avLst/>
            <a:gdLst/>
            <a:ahLst/>
            <a:cxnLst/>
            <a:rect l="l" t="t" r="r" b="b"/>
            <a:pathLst>
              <a:path w="1480820" h="3132455">
                <a:moveTo>
                  <a:pt x="870585" y="0"/>
                </a:moveTo>
                <a:lnTo>
                  <a:pt x="1477010" y="0"/>
                </a:lnTo>
                <a:lnTo>
                  <a:pt x="1480820" y="3124835"/>
                </a:lnTo>
                <a:lnTo>
                  <a:pt x="0" y="3132455"/>
                </a:lnTo>
                <a:lnTo>
                  <a:pt x="870585" y="2251075"/>
                </a:lnTo>
                <a:lnTo>
                  <a:pt x="870585" y="0"/>
                </a:lnTo>
                <a:close/>
              </a:path>
            </a:pathLst>
          </a:custGeom>
          <a:solidFill>
            <a:srgbClr val="93FF73"/>
          </a:solidFill>
          <a:ln/>
        </p:spPr>
      </p:sp>
      <p:sp>
        <p:nvSpPr>
          <p:cNvPr id="27" name="Text 25"/>
          <p:cNvSpPr/>
          <p:nvPr/>
        </p:nvSpPr>
        <p:spPr>
          <a:xfrm>
            <a:off x="10053320" y="1137920"/>
            <a:ext cx="1480820" cy="3132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1181715" y="358584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</p:sp>
      <p:sp>
        <p:nvSpPr>
          <p:cNvPr id="29" name="Text 27"/>
          <p:cNvSpPr/>
          <p:nvPr/>
        </p:nvSpPr>
        <p:spPr>
          <a:xfrm>
            <a:off x="11181715" y="358584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181715" y="292290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</p:sp>
      <p:sp>
        <p:nvSpPr>
          <p:cNvPr id="31" name="Text 29"/>
          <p:cNvSpPr/>
          <p:nvPr/>
        </p:nvSpPr>
        <p:spPr>
          <a:xfrm>
            <a:off x="11181715" y="292290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1181715" y="224218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</p:sp>
      <p:sp>
        <p:nvSpPr>
          <p:cNvPr id="33" name="Text 31"/>
          <p:cNvSpPr/>
          <p:nvPr/>
        </p:nvSpPr>
        <p:spPr>
          <a:xfrm>
            <a:off x="11181715" y="224218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181715" y="1136015"/>
            <a:ext cx="352425" cy="1125855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</p:sp>
      <p:sp>
        <p:nvSpPr>
          <p:cNvPr id="35" name="Text 33"/>
          <p:cNvSpPr/>
          <p:nvPr/>
        </p:nvSpPr>
        <p:spPr>
          <a:xfrm>
            <a:off x="11181715" y="1136015"/>
            <a:ext cx="352425" cy="1125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097270" y="4264025"/>
            <a:ext cx="6085205" cy="14605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7" name="Text 35"/>
          <p:cNvSpPr/>
          <p:nvPr/>
        </p:nvSpPr>
        <p:spPr>
          <a:xfrm>
            <a:off x="6097270" y="4264025"/>
            <a:ext cx="608520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8" name="Image 0" descr="https://kimi-img.moonshot.cn/pub/slides/slides_tmpl/image/25-06-01-00:38:23-d0tj0vs75iks2gau4vc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4540" y="5750560"/>
            <a:ext cx="8839200" cy="1050290"/>
          </a:xfrm>
          <a:prstGeom prst="rect">
            <a:avLst/>
          </a:prstGeom>
        </p:spPr>
      </p:pic>
      <p:pic>
        <p:nvPicPr>
          <p:cNvPr id="39" name="Image 1" descr="https://kimi-img.moonshot.cn/pub/slides/slides_tmpl/image/25-06-01-00:38:22-d0tj0vk75iks2gau4v1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5182870"/>
            <a:ext cx="3030220" cy="548005"/>
          </a:xfrm>
          <a:prstGeom prst="rect">
            <a:avLst/>
          </a:prstGeom>
        </p:spPr>
      </p:pic>
      <p:pic>
        <p:nvPicPr>
          <p:cNvPr id="40" name="Image 2" descr="https://kimi-img.moonshot.cn/pub/slides/slides_tmpl/image/25-06-01-00:38:23-d0tj0vs75iks2gau4vcg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564890" y="1276350"/>
            <a:ext cx="5387340" cy="701040"/>
          </a:xfrm>
          <a:prstGeom prst="rect">
            <a:avLst/>
          </a:prstGeom>
        </p:spPr>
      </p:pic>
      <p:sp>
        <p:nvSpPr>
          <p:cNvPr id="41" name="Shape 36"/>
          <p:cNvSpPr/>
          <p:nvPr/>
        </p:nvSpPr>
        <p:spPr>
          <a:xfrm rot="10800000">
            <a:off x="0" y="3402330"/>
            <a:ext cx="1000125" cy="2232025"/>
          </a:xfrm>
          <a:custGeom>
            <a:avLst/>
            <a:gdLst/>
            <a:ahLst/>
            <a:cxnLst/>
            <a:rect l="l" t="t" r="r" b="b"/>
            <a:pathLst>
              <a:path w="1000125" h="2232025">
                <a:moveTo>
                  <a:pt x="5177" y="0"/>
                </a:moveTo>
                <a:lnTo>
                  <a:pt x="993913" y="0"/>
                </a:lnTo>
                <a:lnTo>
                  <a:pt x="1000125" y="2232025"/>
                </a:lnTo>
                <a:lnTo>
                  <a:pt x="0" y="2227036"/>
                </a:lnTo>
                <a:lnTo>
                  <a:pt x="5177" y="1607911"/>
                </a:lnTo>
                <a:lnTo>
                  <a:pt x="5177" y="0"/>
                </a:lnTo>
                <a:close/>
              </a:path>
            </a:pathLst>
          </a:custGeom>
          <a:solidFill>
            <a:srgbClr val="93FF73"/>
          </a:solidFill>
          <a:ln/>
        </p:spPr>
      </p:sp>
      <p:sp>
        <p:nvSpPr>
          <p:cNvPr id="42" name="Text 37"/>
          <p:cNvSpPr/>
          <p:nvPr/>
        </p:nvSpPr>
        <p:spPr>
          <a:xfrm rot="10800000">
            <a:off x="0" y="3402330"/>
            <a:ext cx="1000125" cy="2232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288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（01）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</a:t>
            </a:r>
            <a:r>
              <a:rPr lang="zh-CN" alt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介绍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4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6-01-00:38:09-d0tj0sc75iks2gau4ub0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6-01-00:38:08-d0tj0s475iks2gau4ua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5579110"/>
            <a:ext cx="12210415" cy="117856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6-01-00:38:09-d0tj0sc75iks2gau4u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85" y="172085"/>
            <a:ext cx="4663440" cy="45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850900"/>
            <a:ext cx="12180570" cy="12180570"/>
          </a:xfrm>
          <a:prstGeom prst="ellipse">
            <a:avLst/>
          </a:prstGeom>
          <a:solidFill>
            <a:srgbClr val="FCEC73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850900"/>
            <a:ext cx="12180570" cy="121805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6-01-00:38:21-d0tj0vc75iks2gau4ui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3205" y="534670"/>
            <a:ext cx="8051800" cy="57892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05815" y="2808605"/>
            <a:ext cx="5953760" cy="18624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感谢大家的支持！</a:t>
            </a:r>
            <a:endParaRPr lang="en-US" altLang="zh-CN" sz="1800" dirty="0">
              <a:solidFill>
                <a:srgbClr val="0D0D0D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</a:rPr>
              <a:t>本课程安排</a:t>
            </a:r>
            <a:r>
              <a:rPr lang="en-US" altLang="zh-CN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</a:rPr>
              <a:t>10</a:t>
            </a:r>
            <a:r>
              <a:rPr lang="zh-CN" alt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</a:rPr>
              <a:t>节课，由两位师兄交替进行授课。</a:t>
            </a:r>
            <a:endParaRPr lang="en-US" altLang="zh-CN" dirty="0">
              <a:solidFill>
                <a:srgbClr val="0D0D0D"/>
              </a:solidFill>
              <a:latin typeface="Noto Sans SC" pitchFamily="34" charset="0"/>
              <a:ea typeface="Noto Sans SC" pitchFamily="34" charset="-122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</a:rPr>
              <a:t>请大家务必做好课后作业，但请不要让我们的齐聚影响到你的学习。</a:t>
            </a:r>
            <a:endParaRPr lang="en-US" altLang="zh-CN" dirty="0">
              <a:solidFill>
                <a:srgbClr val="0D0D0D"/>
              </a:solidFill>
              <a:latin typeface="Noto Sans SC" pitchFamily="34" charset="0"/>
              <a:ea typeface="Noto Sans SC" pitchFamily="34" charset="-122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zh-CN" alt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</a:rPr>
              <a:t>授课师兄：王梓泰、林凯佳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05815" y="2170430"/>
            <a:ext cx="512508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</a:rPr>
              <a:t>排序算法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13065" y="2015490"/>
            <a:ext cx="3714115" cy="2229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54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课程信息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16200000">
            <a:off x="10516870" y="1033145"/>
            <a:ext cx="407670" cy="1499870"/>
          </a:xfrm>
          <a:custGeom>
            <a:avLst/>
            <a:gdLst/>
            <a:ahLst/>
            <a:cxnLst/>
            <a:rect l="l" t="t" r="r" b="b"/>
            <a:pathLst>
              <a:path w="407670" h="1499870">
                <a:moveTo>
                  <a:pt x="203995" y="0"/>
                </a:moveTo>
                <a:lnTo>
                  <a:pt x="407670" y="599815"/>
                </a:lnTo>
                <a:lnTo>
                  <a:pt x="254834" y="599815"/>
                </a:lnTo>
                <a:lnTo>
                  <a:pt x="407670" y="1049843"/>
                </a:lnTo>
                <a:lnTo>
                  <a:pt x="254834" y="1049843"/>
                </a:lnTo>
                <a:lnTo>
                  <a:pt x="407670" y="1499870"/>
                </a:lnTo>
                <a:lnTo>
                  <a:pt x="0" y="1499870"/>
                </a:lnTo>
                <a:lnTo>
                  <a:pt x="152836" y="1049843"/>
                </a:lnTo>
                <a:lnTo>
                  <a:pt x="0" y="1049843"/>
                </a:lnTo>
                <a:lnTo>
                  <a:pt x="152836" y="599815"/>
                </a:lnTo>
                <a:lnTo>
                  <a:pt x="0" y="599815"/>
                </a:lnTo>
                <a:lnTo>
                  <a:pt x="203995" y="0"/>
                </a:lnTo>
                <a:close/>
              </a:path>
            </a:pathLst>
          </a:custGeom>
          <a:solidFill>
            <a:srgbClr val="36D579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 rot="16200000">
            <a:off x="10516870" y="1033145"/>
            <a:ext cx="407670" cy="1499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1" descr="https://kimi-img.moonshot.cn/pub/slides/slides_tmpl/image/25-06-01-00:38:22-d0tj0vk75iks2gau4u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075" y="1543050"/>
            <a:ext cx="1527175" cy="577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288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（02）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4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6-01-00:38:09-d0tj0sc75iks2gau4ub0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6-01-00:38:08-d0tj0s475iks2gau4ua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5579110"/>
            <a:ext cx="12210415" cy="117856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6-01-00:38:09-d0tj0sc75iks2gau4u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85" y="172085"/>
            <a:ext cx="4663440" cy="45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D579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32715" y="3414395"/>
            <a:ext cx="12353290" cy="3495675"/>
          </a:xfrm>
          <a:custGeom>
            <a:avLst/>
            <a:gdLst/>
            <a:ahLst/>
            <a:cxnLst/>
            <a:rect l="l" t="t" r="r" b="b"/>
            <a:pathLst>
              <a:path w="12353290" h="3495675">
                <a:moveTo>
                  <a:pt x="0" y="0"/>
                </a:moveTo>
                <a:lnTo>
                  <a:pt x="2713990" y="0"/>
                </a:lnTo>
                <a:lnTo>
                  <a:pt x="4199890" y="1047750"/>
                </a:lnTo>
                <a:lnTo>
                  <a:pt x="4561840" y="1133475"/>
                </a:lnTo>
                <a:lnTo>
                  <a:pt x="7943215" y="1133475"/>
                </a:lnTo>
                <a:lnTo>
                  <a:pt x="7943215" y="476250"/>
                </a:lnTo>
                <a:lnTo>
                  <a:pt x="12353290" y="476250"/>
                </a:lnTo>
                <a:lnTo>
                  <a:pt x="12353290" y="3495675"/>
                </a:lnTo>
                <a:lnTo>
                  <a:pt x="66675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C2DCFF"/>
          </a:solidFill>
          <a:ln/>
        </p:spPr>
      </p:sp>
      <p:sp>
        <p:nvSpPr>
          <p:cNvPr id="5" name="Text 3"/>
          <p:cNvSpPr/>
          <p:nvPr/>
        </p:nvSpPr>
        <p:spPr>
          <a:xfrm>
            <a:off x="-132715" y="3414395"/>
            <a:ext cx="12353290" cy="3495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111625" y="74549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11625" y="745490"/>
            <a:ext cx="7505700" cy="1675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33265" y="1336040"/>
            <a:ext cx="681101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时间复杂度衡量算法随数据规模增长的效率，如 O(n²) 表示平方级增长，n=1000 时操作约 100 万次，是衡量算法性能的关键指标。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520565" y="879475"/>
            <a:ext cx="489204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时间复杂度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111625" y="261874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111625" y="2618740"/>
            <a:ext cx="7505700" cy="1675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33265" y="3209290"/>
            <a:ext cx="681101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稳定性指相同键值元素在排序后保持原相对次序，如 [4, 4*, 1] 排序后 [1, 4, 4*] 保持相对顺序，稳定性影响数据的完整性。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520565" y="2752725"/>
            <a:ext cx="489204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稳定性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11625" y="4491990"/>
            <a:ext cx="7505700" cy="1675765"/>
          </a:xfrm>
          <a:prstGeom prst="snip2Diag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111625" y="4491990"/>
            <a:ext cx="7505700" cy="1675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33265" y="5082540"/>
            <a:ext cx="681101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掌握时间复杂度和稳定性概念，为理解排序算法奠定基础，能够分析不同算法的性能差异。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520565" y="4625975"/>
            <a:ext cx="489204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学习目标总结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75030" y="817880"/>
            <a:ext cx="1716405" cy="1656080"/>
          </a:xfrm>
          <a:custGeom>
            <a:avLst/>
            <a:gdLst/>
            <a:ahLst/>
            <a:cxnLst/>
            <a:rect l="l" t="t" r="r" b="b"/>
            <a:pathLst>
              <a:path w="1716405" h="1656080">
                <a:moveTo>
                  <a:pt x="177165" y="461010"/>
                </a:moveTo>
                <a:lnTo>
                  <a:pt x="71120" y="617855"/>
                </a:lnTo>
                <a:lnTo>
                  <a:pt x="0" y="891540"/>
                </a:lnTo>
                <a:lnTo>
                  <a:pt x="66040" y="1134745"/>
                </a:lnTo>
                <a:lnTo>
                  <a:pt x="142240" y="1245870"/>
                </a:lnTo>
                <a:lnTo>
                  <a:pt x="1716405" y="1656080"/>
                </a:lnTo>
                <a:lnTo>
                  <a:pt x="1524000" y="1256030"/>
                </a:lnTo>
                <a:lnTo>
                  <a:pt x="1488440" y="845820"/>
                </a:lnTo>
                <a:lnTo>
                  <a:pt x="1529080" y="435610"/>
                </a:lnTo>
                <a:lnTo>
                  <a:pt x="1685925" y="0"/>
                </a:lnTo>
                <a:lnTo>
                  <a:pt x="177165" y="46101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875030" y="817880"/>
            <a:ext cx="1716405" cy="165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385695" y="817245"/>
            <a:ext cx="685800" cy="1713230"/>
          </a:xfrm>
          <a:prstGeom prst="ellipse">
            <a:avLst/>
          </a:prstGeom>
          <a:solidFill>
            <a:srgbClr val="C2DCFF"/>
          </a:solidFill>
          <a:ln/>
        </p:spPr>
      </p:sp>
      <p:sp>
        <p:nvSpPr>
          <p:cNvPr id="21" name="Text 19"/>
          <p:cNvSpPr/>
          <p:nvPr/>
        </p:nvSpPr>
        <p:spPr>
          <a:xfrm>
            <a:off x="2385695" y="817245"/>
            <a:ext cx="685800" cy="1713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336800" y="1329690"/>
            <a:ext cx="392430" cy="673100"/>
          </a:xfrm>
          <a:prstGeom prst="ellipse">
            <a:avLst/>
          </a:prstGeom>
          <a:solidFill>
            <a:srgbClr val="C00000"/>
          </a:solidFill>
          <a:ln/>
        </p:spPr>
      </p:sp>
      <p:sp>
        <p:nvSpPr>
          <p:cNvPr id="23" name="Text 21"/>
          <p:cNvSpPr/>
          <p:nvPr/>
        </p:nvSpPr>
        <p:spPr>
          <a:xfrm>
            <a:off x="2336800" y="1329690"/>
            <a:ext cx="392430" cy="6731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0" descr="https://kimi-img.moonshot.cn/pub/slides/slides_tmpl/image/25-06-01-00:38:23-d0tj0vs75iks2gau4v3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" y="180340"/>
            <a:ext cx="3261360" cy="3261360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533400" y="4326255"/>
            <a:ext cx="3021330" cy="2229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算法效率概念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61670" y="3665855"/>
            <a:ext cx="1581785" cy="628650"/>
          </a:xfrm>
          <a:prstGeom prst="rect">
            <a:avLst/>
          </a:prstGeom>
          <a:solidFill>
            <a:srgbClr val="78644E"/>
          </a:solidFill>
          <a:ln/>
        </p:spPr>
      </p:sp>
      <p:sp>
        <p:nvSpPr>
          <p:cNvPr id="27" name="Text 24"/>
          <p:cNvSpPr/>
          <p:nvPr/>
        </p:nvSpPr>
        <p:spPr>
          <a:xfrm>
            <a:off x="661670" y="3665855"/>
            <a:ext cx="1581785" cy="628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8" name="Image 1" descr="https://kimi-img.moonshot.cn/pub/slides/slides_tmpl/image/25-06-01-00:38:23-d0tj0vs75iks2gau4v5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295" y="3695700"/>
            <a:ext cx="1487170" cy="56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14605"/>
            <a:ext cx="12191365" cy="1194435"/>
          </a:xfrm>
          <a:prstGeom prst="rect">
            <a:avLst/>
          </a:prstGeom>
          <a:solidFill>
            <a:srgbClr val="FCEC73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14605"/>
            <a:ext cx="12191365" cy="1194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21310" y="271145"/>
            <a:ext cx="862266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掌握排序算法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rot="10800000">
            <a:off x="11025505" y="1758950"/>
            <a:ext cx="668020" cy="2456180"/>
          </a:xfrm>
          <a:custGeom>
            <a:avLst/>
            <a:gdLst/>
            <a:ahLst/>
            <a:cxnLst/>
            <a:rect l="l" t="t" r="r" b="b"/>
            <a:pathLst>
              <a:path w="668020" h="2456180">
                <a:moveTo>
                  <a:pt x="334272" y="0"/>
                </a:moveTo>
                <a:lnTo>
                  <a:pt x="668020" y="982255"/>
                </a:lnTo>
                <a:lnTo>
                  <a:pt x="417578" y="982255"/>
                </a:lnTo>
                <a:lnTo>
                  <a:pt x="668020" y="1719217"/>
                </a:lnTo>
                <a:lnTo>
                  <a:pt x="417578" y="1719217"/>
                </a:lnTo>
                <a:lnTo>
                  <a:pt x="668020" y="2456180"/>
                </a:lnTo>
                <a:lnTo>
                  <a:pt x="0" y="2456180"/>
                </a:lnTo>
                <a:lnTo>
                  <a:pt x="250442" y="1719217"/>
                </a:lnTo>
                <a:lnTo>
                  <a:pt x="0" y="1719217"/>
                </a:lnTo>
                <a:lnTo>
                  <a:pt x="250442" y="982255"/>
                </a:lnTo>
                <a:lnTo>
                  <a:pt x="0" y="982255"/>
                </a:lnTo>
                <a:lnTo>
                  <a:pt x="334272" y="0"/>
                </a:lnTo>
                <a:close/>
              </a:path>
            </a:pathLst>
          </a:custGeom>
          <a:solidFill>
            <a:srgbClr val="FCEC73"/>
          </a:solidFill>
          <a:ln w="101600">
            <a:solidFill>
              <a:srgbClr val="0D0D0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 rot="10800000">
            <a:off x="11025505" y="1758950"/>
            <a:ext cx="668020" cy="2456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54025" y="2903220"/>
            <a:ext cx="3483610" cy="3533140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54025" y="2903220"/>
            <a:ext cx="3483610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4065" y="3923665"/>
            <a:ext cx="2792730" cy="186243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选择排序通过每次从未排序部分选择最小值放到已排序部分末尾，实现数据的有序排列，是简单排序算法之一。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74065" y="3005455"/>
            <a:ext cx="2974975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73220" y="1740535"/>
            <a:ext cx="6499860" cy="221805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173220" y="1740535"/>
            <a:ext cx="6499860" cy="22180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634865" y="2445385"/>
            <a:ext cx="5563235" cy="11422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冒泡排序通过相邻元素两两比较，将大值“冒泡”到右侧，逐步实现数据的有序排列，具有直观易懂的特点。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4629150" y="1943735"/>
            <a:ext cx="535051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冒泡排序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60375" y="1729105"/>
            <a:ext cx="901700" cy="901700"/>
          </a:xfrm>
          <a:prstGeom prst="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60375" y="1729105"/>
            <a:ext cx="901700" cy="901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051810" y="1719580"/>
            <a:ext cx="901700" cy="901700"/>
          </a:xfrm>
          <a:prstGeom prst="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051810" y="1719580"/>
            <a:ext cx="901700" cy="901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6-01-00:38:22-d0tj0vk75iks2gau4v0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850" y="1682115"/>
            <a:ext cx="638175" cy="1047750"/>
          </a:xfrm>
          <a:prstGeom prst="rect">
            <a:avLst/>
          </a:prstGeom>
        </p:spPr>
      </p:pic>
      <p:pic>
        <p:nvPicPr>
          <p:cNvPr id="22" name="Image 1" descr="https://kimi-img.moonshot.cn/pub/slides/slides_tmpl/image/25-06-01-00:38:22-d0tj0vk75iks2gau4v0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9605" y="1677670"/>
            <a:ext cx="638175" cy="1047750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3953510" y="1687195"/>
            <a:ext cx="222885" cy="33147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4" name="Text 20"/>
          <p:cNvSpPr/>
          <p:nvPr/>
        </p:nvSpPr>
        <p:spPr>
          <a:xfrm>
            <a:off x="3953510" y="1687195"/>
            <a:ext cx="22288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 rot="5400000">
            <a:off x="466725" y="2590165"/>
            <a:ext cx="264795" cy="346075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26" name="Text 22"/>
          <p:cNvSpPr/>
          <p:nvPr/>
        </p:nvSpPr>
        <p:spPr>
          <a:xfrm rot="5400000">
            <a:off x="466725" y="2590165"/>
            <a:ext cx="264795" cy="346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4174490" y="4210685"/>
            <a:ext cx="6502400" cy="2228215"/>
          </a:xfrm>
          <a:prstGeom prst="rect">
            <a:avLst/>
          </a:prstGeom>
          <a:solidFill>
            <a:srgbClr val="FFFF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4174490" y="4210685"/>
            <a:ext cx="6502400" cy="2228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4634865" y="4989195"/>
            <a:ext cx="5567045" cy="7821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能够手动模拟排序过程并写出核心代码框架，提升对算法的理解和应用能力。</a:t>
            </a:r>
            <a:endParaRPr lang="en-US" sz="2000" dirty="0"/>
          </a:p>
        </p:txBody>
      </p:sp>
      <p:sp>
        <p:nvSpPr>
          <p:cNvPr id="30" name="Text 26"/>
          <p:cNvSpPr/>
          <p:nvPr/>
        </p:nvSpPr>
        <p:spPr>
          <a:xfrm>
            <a:off x="4648835" y="4430395"/>
            <a:ext cx="5350510" cy="6381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算法实践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10894060" y="5554345"/>
            <a:ext cx="901700" cy="901700"/>
          </a:xfrm>
          <a:prstGeom prst="rect">
            <a:avLst/>
          </a:prstGeom>
          <a:solidFill>
            <a:srgbClr val="C2DCFF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32" name="Text 28"/>
          <p:cNvSpPr/>
          <p:nvPr/>
        </p:nvSpPr>
        <p:spPr>
          <a:xfrm>
            <a:off x="10894060" y="5554345"/>
            <a:ext cx="901700" cy="901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10684510" y="6156325"/>
            <a:ext cx="222885" cy="33147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4" name="Text 30"/>
          <p:cNvSpPr/>
          <p:nvPr/>
        </p:nvSpPr>
        <p:spPr>
          <a:xfrm>
            <a:off x="10684510" y="6156325"/>
            <a:ext cx="22288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5" name="Image 2" descr="https://kimi-img.moonshot.cn/pub/slides/slides_tmpl/image/25-06-01-00:38:22-d0tj0vk75iks2gau4v1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25505" y="5488305"/>
            <a:ext cx="638175" cy="1047750"/>
          </a:xfrm>
          <a:prstGeom prst="rect">
            <a:avLst/>
          </a:prstGeom>
        </p:spPr>
      </p:pic>
      <p:sp>
        <p:nvSpPr>
          <p:cNvPr id="36" name="Shape 31"/>
          <p:cNvSpPr/>
          <p:nvPr/>
        </p:nvSpPr>
        <p:spPr>
          <a:xfrm flipV="1">
            <a:off x="0" y="1133475"/>
            <a:ext cx="12191365" cy="76200"/>
          </a:xfrm>
          <a:prstGeom prst="rect">
            <a:avLst/>
          </a:prstGeom>
          <a:solidFill>
            <a:srgbClr val="000000"/>
          </a:solidFill>
          <a:ln w="1905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7" name="Text 32"/>
          <p:cNvSpPr/>
          <p:nvPr/>
        </p:nvSpPr>
        <p:spPr>
          <a:xfrm>
            <a:off x="0" y="1133475"/>
            <a:ext cx="12191365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288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（03）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排序基础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14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6-01-00:38:09-d0tj0sc75iks2gau4ub0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06-01-00:38:08-d0tj0s475iks2gau4ua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415" y="5579110"/>
            <a:ext cx="12210415" cy="117856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06-01-00:38:09-d0tj0sc75iks2gau4u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85" y="172085"/>
            <a:ext cx="4663440" cy="45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859</Words>
  <Application>Microsoft Office PowerPoint</Application>
  <PresentationFormat>宽屏</PresentationFormat>
  <Paragraphs>248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9" baseType="lpstr">
      <vt:lpstr>Noto Sans SC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Zitai Wang</cp:lastModifiedBy>
  <cp:revision>9</cp:revision>
  <dcterms:created xsi:type="dcterms:W3CDTF">2025-08-08T06:29:55Z</dcterms:created>
  <dcterms:modified xsi:type="dcterms:W3CDTF">2025-08-08T08:59:30Z</dcterms:modified>
</cp:coreProperties>
</file>